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4" r:id="rId3"/>
    <p:sldId id="266" r:id="rId4"/>
    <p:sldId id="267" r:id="rId5"/>
    <p:sldId id="268" r:id="rId6"/>
    <p:sldId id="269" r:id="rId7"/>
    <p:sldId id="270" r:id="rId8"/>
    <p:sldId id="257" r:id="rId9"/>
    <p:sldId id="258" r:id="rId10"/>
    <p:sldId id="259" r:id="rId11"/>
    <p:sldId id="260" r:id="rId12"/>
    <p:sldId id="261" r:id="rId13"/>
    <p:sldId id="262" r:id="rId14"/>
    <p:sldId id="263" r:id="rId15"/>
    <p:sldId id="265" r:id="rId16"/>
    <p:sldId id="271" r:id="rId17"/>
  </p:sldIdLst>
  <p:sldSz cx="18288000" cy="10287000"/>
  <p:notesSz cx="6858000" cy="9144000"/>
  <p:embeddedFontLst>
    <p:embeddedFont>
      <p:font typeface="Montserrat" panose="00000500000000000000" pitchFamily="2" charset="0"/>
      <p:regular r:id="rId18"/>
      <p:bold r:id="rId19"/>
      <p:italic r:id="rId20"/>
      <p:boldItalic r:id="rId21"/>
    </p:embeddedFont>
    <p:embeddedFont>
      <p:font typeface="Montserrat Bold" panose="00000800000000000000" charset="0"/>
      <p:regular r:id="rId22"/>
      <p:bold r:id="rId23"/>
      <p:italic r:id="rId24"/>
    </p:embeddedFont>
    <p:embeddedFont>
      <p:font typeface="Montserrat Italics" panose="020B0604020202020204" charset="0"/>
      <p:regular r:id="rId25"/>
      <p:bold r:id="rId26"/>
      <p:italic r:id="rId27"/>
    </p:embeddedFont>
    <p:embeddedFont>
      <p:font typeface="Raleway" pitchFamily="2" charset="0"/>
      <p:regular r:id="rId28"/>
      <p:bold r:id="rId29"/>
      <p:italic r:id="rId30"/>
      <p:boldItalic r:id="rId31"/>
    </p:embeddedFont>
    <p:embeddedFont>
      <p:font typeface="Raleway Bold"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33" Type="http://schemas.openxmlformats.org/officeDocument/2006/relationships/font" Target="fonts/font16.fntdata"/><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k Naughton" userId="bb7a3238-41bf-417b-a145-e2df16fabd9e" providerId="ADAL" clId="{A8AA4A8D-8641-46F9-B64D-EA4CE5CD081F}"/>
    <pc:docChg chg="modSld">
      <pc:chgData name="Hank Naughton" userId="bb7a3238-41bf-417b-a145-e2df16fabd9e" providerId="ADAL" clId="{A8AA4A8D-8641-46F9-B64D-EA4CE5CD081F}" dt="2026-06-12T14:57:12.457" v="138" actId="20577"/>
      <pc:docMkLst>
        <pc:docMk/>
      </pc:docMkLst>
      <pc:sldChg chg="modSp mod">
        <pc:chgData name="Hank Naughton" userId="bb7a3238-41bf-417b-a145-e2df16fabd9e" providerId="ADAL" clId="{A8AA4A8D-8641-46F9-B64D-EA4CE5CD081F}" dt="2026-06-12T14:57:12.457" v="138" actId="20577"/>
        <pc:sldMkLst>
          <pc:docMk/>
          <pc:sldMk cId="0" sldId="271"/>
        </pc:sldMkLst>
        <pc:spChg chg="mod">
          <ac:chgData name="Hank Naughton" userId="bb7a3238-41bf-417b-a145-e2df16fabd9e" providerId="ADAL" clId="{A8AA4A8D-8641-46F9-B64D-EA4CE5CD081F}" dt="2026-06-12T14:57:12.457" v="138" actId="20577"/>
          <ac:spMkLst>
            <pc:docMk/>
            <pc:sldMk cId="0" sldId="271"/>
            <ac:spMk id="6"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sv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hyperlink" Target="https://yubanet.com/scitech/pfas-found-in-firefighter-gloves-hoods-and-wildland-gear/" TargetMode="External"/><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journals.lww.com/joem/fulltext/2015/01000/biomonitoring_in_california_firefighters__metals.13.aspx"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jpeg"/><Relationship Id="rId7" Type="http://schemas.openxmlformats.org/officeDocument/2006/relationships/image" Target="../media/image3.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9.sv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975609" y="10907"/>
            <a:ext cx="13021493" cy="7991941"/>
          </a:xfrm>
          <a:custGeom>
            <a:avLst/>
            <a:gdLst/>
            <a:ahLst/>
            <a:cxnLst/>
            <a:rect l="l" t="t" r="r" b="b"/>
            <a:pathLst>
              <a:path w="13021493" h="7991941">
                <a:moveTo>
                  <a:pt x="0" y="0"/>
                </a:moveTo>
                <a:lnTo>
                  <a:pt x="13021493" y="0"/>
                </a:lnTo>
                <a:lnTo>
                  <a:pt x="13021493" y="7991941"/>
                </a:lnTo>
                <a:lnTo>
                  <a:pt x="0" y="7991941"/>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740766" y="-376130"/>
            <a:ext cx="6554319" cy="9634430"/>
            <a:chOff x="0" y="0"/>
            <a:chExt cx="812800" cy="1194764"/>
          </a:xfrm>
        </p:grpSpPr>
        <p:sp>
          <p:nvSpPr>
            <p:cNvPr id="4" name="Freeform 4"/>
            <p:cNvSpPr/>
            <p:nvPr/>
          </p:nvSpPr>
          <p:spPr>
            <a:xfrm>
              <a:off x="0" y="0"/>
              <a:ext cx="812800" cy="1194764"/>
            </a:xfrm>
            <a:custGeom>
              <a:avLst/>
              <a:gdLst/>
              <a:ahLst/>
              <a:cxnLst/>
              <a:rect l="l" t="t" r="r" b="b"/>
              <a:pathLst>
                <a:path w="812800" h="1194764">
                  <a:moveTo>
                    <a:pt x="27167" y="0"/>
                  </a:moveTo>
                  <a:lnTo>
                    <a:pt x="785633" y="0"/>
                  </a:lnTo>
                  <a:cubicBezTo>
                    <a:pt x="800637" y="0"/>
                    <a:pt x="812800" y="12163"/>
                    <a:pt x="812800" y="27167"/>
                  </a:cubicBezTo>
                  <a:lnTo>
                    <a:pt x="812800" y="1167597"/>
                  </a:lnTo>
                  <a:cubicBezTo>
                    <a:pt x="812800" y="1174802"/>
                    <a:pt x="809938" y="1181712"/>
                    <a:pt x="804843" y="1186807"/>
                  </a:cubicBezTo>
                  <a:cubicBezTo>
                    <a:pt x="799748" y="1191902"/>
                    <a:pt x="792838" y="1194764"/>
                    <a:pt x="785633" y="1194764"/>
                  </a:cubicBezTo>
                  <a:lnTo>
                    <a:pt x="27167" y="1194764"/>
                  </a:lnTo>
                  <a:cubicBezTo>
                    <a:pt x="12163" y="1194764"/>
                    <a:pt x="0" y="1182601"/>
                    <a:pt x="0" y="1167597"/>
                  </a:cubicBezTo>
                  <a:lnTo>
                    <a:pt x="0" y="27167"/>
                  </a:lnTo>
                  <a:cubicBezTo>
                    <a:pt x="0" y="12163"/>
                    <a:pt x="12163" y="0"/>
                    <a:pt x="27167" y="0"/>
                  </a:cubicBezTo>
                  <a:close/>
                </a:path>
              </a:pathLst>
            </a:custGeom>
            <a:blipFill>
              <a:blip r:embed="rId3"/>
              <a:stretch>
                <a:fillRect t="-1022" b="-1022"/>
              </a:stretch>
            </a:blipFill>
          </p:spPr>
          <p:txBody>
            <a:bodyPr/>
            <a:lstStyle/>
            <a:p>
              <a:endParaRPr lang="en-US"/>
            </a:p>
          </p:txBody>
        </p:sp>
      </p:grpSp>
      <p:grpSp>
        <p:nvGrpSpPr>
          <p:cNvPr id="5" name="Group 5"/>
          <p:cNvGrpSpPr/>
          <p:nvPr/>
        </p:nvGrpSpPr>
        <p:grpSpPr>
          <a:xfrm>
            <a:off x="7792240" y="7322104"/>
            <a:ext cx="10494489" cy="1591353"/>
            <a:chOff x="0" y="0"/>
            <a:chExt cx="2763981" cy="419122"/>
          </a:xfrm>
        </p:grpSpPr>
        <p:sp>
          <p:nvSpPr>
            <p:cNvPr id="6" name="Freeform 6"/>
            <p:cNvSpPr/>
            <p:nvPr/>
          </p:nvSpPr>
          <p:spPr>
            <a:xfrm>
              <a:off x="0" y="0"/>
              <a:ext cx="2763981" cy="419122"/>
            </a:xfrm>
            <a:custGeom>
              <a:avLst/>
              <a:gdLst/>
              <a:ahLst/>
              <a:cxnLst/>
              <a:rect l="l" t="t" r="r" b="b"/>
              <a:pathLst>
                <a:path w="2763981" h="419122">
                  <a:moveTo>
                    <a:pt x="0" y="0"/>
                  </a:moveTo>
                  <a:lnTo>
                    <a:pt x="2763981" y="0"/>
                  </a:lnTo>
                  <a:lnTo>
                    <a:pt x="2763981" y="419122"/>
                  </a:lnTo>
                  <a:lnTo>
                    <a:pt x="0" y="419122"/>
                  </a:lnTo>
                  <a:close/>
                </a:path>
              </a:pathLst>
            </a:custGeom>
            <a:solidFill>
              <a:srgbClr val="E0DFE0"/>
            </a:solidFill>
          </p:spPr>
          <p:txBody>
            <a:bodyPr/>
            <a:lstStyle/>
            <a:p>
              <a:endParaRPr lang="en-US"/>
            </a:p>
          </p:txBody>
        </p:sp>
        <p:sp>
          <p:nvSpPr>
            <p:cNvPr id="7" name="TextBox 7"/>
            <p:cNvSpPr txBox="1"/>
            <p:nvPr/>
          </p:nvSpPr>
          <p:spPr>
            <a:xfrm>
              <a:off x="0" y="-57150"/>
              <a:ext cx="2763981" cy="476272"/>
            </a:xfrm>
            <a:prstGeom prst="rect">
              <a:avLst/>
            </a:prstGeom>
          </p:spPr>
          <p:txBody>
            <a:bodyPr lIns="50800" tIns="50800" rIns="50800" bIns="50800" rtlCol="0" anchor="ctr"/>
            <a:lstStyle/>
            <a:p>
              <a:pPr algn="ctr">
                <a:lnSpc>
                  <a:spcPts val="3259"/>
                </a:lnSpc>
              </a:pPr>
              <a:endParaRPr/>
            </a:p>
          </p:txBody>
        </p:sp>
      </p:grpSp>
      <p:grpSp>
        <p:nvGrpSpPr>
          <p:cNvPr id="8" name="Group 8"/>
          <p:cNvGrpSpPr/>
          <p:nvPr/>
        </p:nvGrpSpPr>
        <p:grpSpPr>
          <a:xfrm>
            <a:off x="16214134" y="1263236"/>
            <a:ext cx="333100" cy="33310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84C6"/>
            </a:solidFill>
          </p:spPr>
          <p:txBody>
            <a:bodyPr/>
            <a:lstStyle/>
            <a:p>
              <a:endParaRPr lang="en-US"/>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545"/>
                </a:lnSpc>
              </a:pPr>
              <a:endParaRPr/>
            </a:p>
          </p:txBody>
        </p:sp>
      </p:grpSp>
      <p:grpSp>
        <p:nvGrpSpPr>
          <p:cNvPr id="11" name="Group 11"/>
          <p:cNvGrpSpPr/>
          <p:nvPr/>
        </p:nvGrpSpPr>
        <p:grpSpPr>
          <a:xfrm>
            <a:off x="15770106" y="1263236"/>
            <a:ext cx="333100" cy="33310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84C6"/>
            </a:solidFill>
          </p:spPr>
          <p:txBody>
            <a:bodyPr/>
            <a:lstStyle/>
            <a:p>
              <a:endParaRPr lang="en-US"/>
            </a:p>
          </p:txBody>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545"/>
                </a:lnSpc>
              </a:pPr>
              <a:endParaRPr/>
            </a:p>
          </p:txBody>
        </p:sp>
      </p:grpSp>
      <p:grpSp>
        <p:nvGrpSpPr>
          <p:cNvPr id="14" name="Group 14"/>
          <p:cNvGrpSpPr/>
          <p:nvPr/>
        </p:nvGrpSpPr>
        <p:grpSpPr>
          <a:xfrm>
            <a:off x="15322706" y="1263236"/>
            <a:ext cx="333100" cy="3331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84C6"/>
            </a:solidFill>
          </p:spPr>
          <p:txBody>
            <a:bodyPr/>
            <a:lstStyle/>
            <a:p>
              <a:endParaRPr lang="en-US"/>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545"/>
                </a:lnSpc>
              </a:pPr>
              <a:endParaRPr/>
            </a:p>
          </p:txBody>
        </p:sp>
      </p:grpSp>
      <p:sp>
        <p:nvSpPr>
          <p:cNvPr id="17" name="Freeform 17"/>
          <p:cNvSpPr/>
          <p:nvPr/>
        </p:nvSpPr>
        <p:spPr>
          <a:xfrm>
            <a:off x="7375263" y="1653729"/>
            <a:ext cx="1324808" cy="1324808"/>
          </a:xfrm>
          <a:custGeom>
            <a:avLst/>
            <a:gdLst/>
            <a:ahLst/>
            <a:cxnLst/>
            <a:rect l="l" t="t" r="r" b="b"/>
            <a:pathLst>
              <a:path w="1324808" h="1324808">
                <a:moveTo>
                  <a:pt x="0" y="0"/>
                </a:moveTo>
                <a:lnTo>
                  <a:pt x="1324808" y="0"/>
                </a:lnTo>
                <a:lnTo>
                  <a:pt x="1324808" y="1324807"/>
                </a:lnTo>
                <a:lnTo>
                  <a:pt x="0" y="132480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a:off x="9093083" y="7755403"/>
            <a:ext cx="2340784" cy="755416"/>
          </a:xfrm>
          <a:custGeom>
            <a:avLst/>
            <a:gdLst/>
            <a:ahLst/>
            <a:cxnLst/>
            <a:rect l="l" t="t" r="r" b="b"/>
            <a:pathLst>
              <a:path w="2340784" h="755416">
                <a:moveTo>
                  <a:pt x="0" y="0"/>
                </a:moveTo>
                <a:lnTo>
                  <a:pt x="2340784" y="0"/>
                </a:lnTo>
                <a:lnTo>
                  <a:pt x="2340784" y="755416"/>
                </a:lnTo>
                <a:lnTo>
                  <a:pt x="0" y="755416"/>
                </a:lnTo>
                <a:lnTo>
                  <a:pt x="0" y="0"/>
                </a:lnTo>
                <a:close/>
              </a:path>
            </a:pathLst>
          </a:custGeom>
          <a:blipFill>
            <a:blip r:embed="rId5"/>
            <a:stretch>
              <a:fillRect/>
            </a:stretch>
          </a:blipFill>
        </p:spPr>
        <p:txBody>
          <a:bodyPr/>
          <a:lstStyle/>
          <a:p>
            <a:endParaRPr lang="en-US"/>
          </a:p>
        </p:txBody>
      </p:sp>
      <p:grpSp>
        <p:nvGrpSpPr>
          <p:cNvPr id="19" name="Group 19"/>
          <p:cNvGrpSpPr/>
          <p:nvPr/>
        </p:nvGrpSpPr>
        <p:grpSpPr>
          <a:xfrm>
            <a:off x="-1486739" y="7322104"/>
            <a:ext cx="3708585" cy="1591353"/>
            <a:chOff x="0" y="0"/>
            <a:chExt cx="976747" cy="419122"/>
          </a:xfrm>
        </p:grpSpPr>
        <p:sp>
          <p:nvSpPr>
            <p:cNvPr id="20" name="Freeform 20"/>
            <p:cNvSpPr/>
            <p:nvPr/>
          </p:nvSpPr>
          <p:spPr>
            <a:xfrm>
              <a:off x="0" y="0"/>
              <a:ext cx="976747" cy="419122"/>
            </a:xfrm>
            <a:custGeom>
              <a:avLst/>
              <a:gdLst/>
              <a:ahLst/>
              <a:cxnLst/>
              <a:rect l="l" t="t" r="r" b="b"/>
              <a:pathLst>
                <a:path w="976747" h="419122">
                  <a:moveTo>
                    <a:pt x="0" y="0"/>
                  </a:moveTo>
                  <a:lnTo>
                    <a:pt x="976747" y="0"/>
                  </a:lnTo>
                  <a:lnTo>
                    <a:pt x="976747" y="419122"/>
                  </a:lnTo>
                  <a:lnTo>
                    <a:pt x="0" y="419122"/>
                  </a:lnTo>
                  <a:close/>
                </a:path>
              </a:pathLst>
            </a:custGeom>
            <a:solidFill>
              <a:srgbClr val="E0DFE0"/>
            </a:solidFill>
          </p:spPr>
          <p:txBody>
            <a:bodyPr/>
            <a:lstStyle/>
            <a:p>
              <a:endParaRPr lang="en-US"/>
            </a:p>
          </p:txBody>
        </p:sp>
        <p:sp>
          <p:nvSpPr>
            <p:cNvPr id="21" name="TextBox 21"/>
            <p:cNvSpPr txBox="1"/>
            <p:nvPr/>
          </p:nvSpPr>
          <p:spPr>
            <a:xfrm>
              <a:off x="0" y="-57150"/>
              <a:ext cx="976747" cy="476272"/>
            </a:xfrm>
            <a:prstGeom prst="rect">
              <a:avLst/>
            </a:prstGeom>
          </p:spPr>
          <p:txBody>
            <a:bodyPr lIns="50800" tIns="50800" rIns="50800" bIns="50800" rtlCol="0" anchor="ctr"/>
            <a:lstStyle/>
            <a:p>
              <a:pPr algn="ctr">
                <a:lnSpc>
                  <a:spcPts val="3259"/>
                </a:lnSpc>
              </a:pPr>
              <a:endParaRPr/>
            </a:p>
          </p:txBody>
        </p:sp>
      </p:grpSp>
      <p:sp>
        <p:nvSpPr>
          <p:cNvPr id="22" name="Freeform 22"/>
          <p:cNvSpPr/>
          <p:nvPr/>
        </p:nvSpPr>
        <p:spPr>
          <a:xfrm rot="5400000">
            <a:off x="1280429" y="7972040"/>
            <a:ext cx="1591353" cy="291481"/>
          </a:xfrm>
          <a:custGeom>
            <a:avLst/>
            <a:gdLst/>
            <a:ahLst/>
            <a:cxnLst/>
            <a:rect l="l" t="t" r="r" b="b"/>
            <a:pathLst>
              <a:path w="1591353" h="291481">
                <a:moveTo>
                  <a:pt x="0" y="0"/>
                </a:moveTo>
                <a:lnTo>
                  <a:pt x="1591353" y="0"/>
                </a:lnTo>
                <a:lnTo>
                  <a:pt x="1591353" y="291480"/>
                </a:lnTo>
                <a:lnTo>
                  <a:pt x="0" y="291480"/>
                </a:lnTo>
                <a:lnTo>
                  <a:pt x="0" y="0"/>
                </a:lnTo>
                <a:close/>
              </a:path>
            </a:pathLst>
          </a:custGeom>
          <a:blipFill>
            <a:blip r:embed="rId6"/>
            <a:stretch>
              <a:fillRect l="-122880" r="-64437"/>
            </a:stretch>
          </a:blipFill>
        </p:spPr>
        <p:txBody>
          <a:bodyPr/>
          <a:lstStyle/>
          <a:p>
            <a:endParaRPr lang="en-US"/>
          </a:p>
        </p:txBody>
      </p:sp>
      <p:sp>
        <p:nvSpPr>
          <p:cNvPr id="23" name="Freeform 23"/>
          <p:cNvSpPr/>
          <p:nvPr/>
        </p:nvSpPr>
        <p:spPr>
          <a:xfrm rot="-5400000">
            <a:off x="7142304" y="7972040"/>
            <a:ext cx="1591353" cy="291481"/>
          </a:xfrm>
          <a:custGeom>
            <a:avLst/>
            <a:gdLst/>
            <a:ahLst/>
            <a:cxnLst/>
            <a:rect l="l" t="t" r="r" b="b"/>
            <a:pathLst>
              <a:path w="1591353" h="291481">
                <a:moveTo>
                  <a:pt x="0" y="0"/>
                </a:moveTo>
                <a:lnTo>
                  <a:pt x="1591353" y="0"/>
                </a:lnTo>
                <a:lnTo>
                  <a:pt x="1591353" y="291480"/>
                </a:lnTo>
                <a:lnTo>
                  <a:pt x="0" y="291480"/>
                </a:lnTo>
                <a:lnTo>
                  <a:pt x="0" y="0"/>
                </a:lnTo>
                <a:close/>
              </a:path>
            </a:pathLst>
          </a:custGeom>
          <a:blipFill>
            <a:blip r:embed="rId6"/>
            <a:stretch>
              <a:fillRect l="-122880" r="-64437"/>
            </a:stretch>
          </a:blipFill>
        </p:spPr>
        <p:txBody>
          <a:bodyPr/>
          <a:lstStyle/>
          <a:p>
            <a:endParaRPr lang="en-US"/>
          </a:p>
        </p:txBody>
      </p:sp>
      <p:grpSp>
        <p:nvGrpSpPr>
          <p:cNvPr id="24" name="Group 24"/>
          <p:cNvGrpSpPr/>
          <p:nvPr/>
        </p:nvGrpSpPr>
        <p:grpSpPr>
          <a:xfrm>
            <a:off x="9144000" y="1888951"/>
            <a:ext cx="8504034" cy="3231113"/>
            <a:chOff x="0" y="0"/>
            <a:chExt cx="11338712" cy="4308151"/>
          </a:xfrm>
        </p:grpSpPr>
        <p:sp>
          <p:nvSpPr>
            <p:cNvPr id="25" name="Freeform 25"/>
            <p:cNvSpPr/>
            <p:nvPr/>
          </p:nvSpPr>
          <p:spPr>
            <a:xfrm>
              <a:off x="0" y="0"/>
              <a:ext cx="11338712" cy="4308151"/>
            </a:xfrm>
            <a:custGeom>
              <a:avLst/>
              <a:gdLst/>
              <a:ahLst/>
              <a:cxnLst/>
              <a:rect l="l" t="t" r="r" b="b"/>
              <a:pathLst>
                <a:path w="11338712" h="4308151">
                  <a:moveTo>
                    <a:pt x="0" y="0"/>
                  </a:moveTo>
                  <a:lnTo>
                    <a:pt x="11338712" y="0"/>
                  </a:lnTo>
                  <a:lnTo>
                    <a:pt x="11338712" y="4308151"/>
                  </a:lnTo>
                  <a:lnTo>
                    <a:pt x="0" y="4308151"/>
                  </a:lnTo>
                  <a:close/>
                </a:path>
              </a:pathLst>
            </a:custGeom>
            <a:solidFill>
              <a:srgbClr val="000000">
                <a:alpha val="0"/>
              </a:srgbClr>
            </a:solidFill>
          </p:spPr>
          <p:txBody>
            <a:bodyPr/>
            <a:lstStyle/>
            <a:p>
              <a:endParaRPr lang="en-US"/>
            </a:p>
          </p:txBody>
        </p:sp>
        <p:sp>
          <p:nvSpPr>
            <p:cNvPr id="26" name="TextBox 26"/>
            <p:cNvSpPr txBox="1"/>
            <p:nvPr/>
          </p:nvSpPr>
          <p:spPr>
            <a:xfrm>
              <a:off x="0" y="114300"/>
              <a:ext cx="11338712" cy="4193851"/>
            </a:xfrm>
            <a:prstGeom prst="rect">
              <a:avLst/>
            </a:prstGeom>
          </p:spPr>
          <p:txBody>
            <a:bodyPr lIns="0" tIns="0" rIns="0" bIns="0" rtlCol="0" anchor="t"/>
            <a:lstStyle/>
            <a:p>
              <a:pPr algn="l">
                <a:lnSpc>
                  <a:spcPts val="5599"/>
                </a:lnSpc>
              </a:pPr>
              <a:r>
                <a:rPr lang="en-US" sz="5599" b="1" spc="403">
                  <a:solidFill>
                    <a:srgbClr val="002D59"/>
                  </a:solidFill>
                  <a:latin typeface="Montserrat Bold"/>
                  <a:ea typeface="Montserrat Bold"/>
                  <a:cs typeface="Montserrat Bold"/>
                  <a:sym typeface="Montserrat Bold"/>
                </a:rPr>
                <a:t>FIREFIGHTER GEAR  CONTAMINATION &amp; FIRE TRUCK PRICE FIXING LAWSUITS</a:t>
              </a:r>
            </a:p>
          </p:txBody>
        </p:sp>
      </p:grpSp>
      <p:grpSp>
        <p:nvGrpSpPr>
          <p:cNvPr id="27" name="Group 27"/>
          <p:cNvGrpSpPr/>
          <p:nvPr/>
        </p:nvGrpSpPr>
        <p:grpSpPr>
          <a:xfrm>
            <a:off x="9144000" y="5412680"/>
            <a:ext cx="7805207" cy="1179119"/>
            <a:chOff x="0" y="0"/>
            <a:chExt cx="10406942" cy="1572158"/>
          </a:xfrm>
        </p:grpSpPr>
        <p:sp>
          <p:nvSpPr>
            <p:cNvPr id="28" name="Freeform 28"/>
            <p:cNvSpPr/>
            <p:nvPr/>
          </p:nvSpPr>
          <p:spPr>
            <a:xfrm>
              <a:off x="0" y="0"/>
              <a:ext cx="10406942" cy="1572158"/>
            </a:xfrm>
            <a:custGeom>
              <a:avLst/>
              <a:gdLst/>
              <a:ahLst/>
              <a:cxnLst/>
              <a:rect l="l" t="t" r="r" b="b"/>
              <a:pathLst>
                <a:path w="10406942" h="1572158">
                  <a:moveTo>
                    <a:pt x="0" y="0"/>
                  </a:moveTo>
                  <a:lnTo>
                    <a:pt x="10406942" y="0"/>
                  </a:lnTo>
                  <a:lnTo>
                    <a:pt x="10406942" y="1572158"/>
                  </a:lnTo>
                  <a:lnTo>
                    <a:pt x="0" y="1572158"/>
                  </a:lnTo>
                  <a:close/>
                </a:path>
              </a:pathLst>
            </a:custGeom>
            <a:solidFill>
              <a:srgbClr val="000000">
                <a:alpha val="0"/>
              </a:srgbClr>
            </a:solidFill>
          </p:spPr>
          <p:txBody>
            <a:bodyPr/>
            <a:lstStyle/>
            <a:p>
              <a:endParaRPr lang="en-US"/>
            </a:p>
          </p:txBody>
        </p:sp>
        <p:sp>
          <p:nvSpPr>
            <p:cNvPr id="29" name="TextBox 29"/>
            <p:cNvSpPr txBox="1"/>
            <p:nvPr/>
          </p:nvSpPr>
          <p:spPr>
            <a:xfrm>
              <a:off x="0" y="66675"/>
              <a:ext cx="10406942" cy="1505483"/>
            </a:xfrm>
            <a:prstGeom prst="rect">
              <a:avLst/>
            </a:prstGeom>
          </p:spPr>
          <p:txBody>
            <a:bodyPr lIns="0" tIns="0" rIns="0" bIns="0" rtlCol="0" anchor="t"/>
            <a:lstStyle/>
            <a:p>
              <a:pPr algn="l">
                <a:lnSpc>
                  <a:spcPts val="3600"/>
                </a:lnSpc>
              </a:pPr>
              <a:r>
                <a:rPr lang="en-US" sz="3600" spc="169">
                  <a:solidFill>
                    <a:srgbClr val="234372"/>
                  </a:solidFill>
                  <a:latin typeface="Montserrat"/>
                  <a:ea typeface="Montserrat"/>
                  <a:cs typeface="Montserrat"/>
                  <a:sym typeface="Montserrat"/>
                </a:rPr>
                <a:t>Impacts on Municipal Budgets and Legal Recovery Option</a:t>
              </a:r>
            </a:p>
          </p:txBody>
        </p:sp>
      </p:grpSp>
      <p:grpSp>
        <p:nvGrpSpPr>
          <p:cNvPr id="30" name="Group 30"/>
          <p:cNvGrpSpPr/>
          <p:nvPr/>
        </p:nvGrpSpPr>
        <p:grpSpPr>
          <a:xfrm rot="-10800000">
            <a:off x="13913508" y="9753412"/>
            <a:ext cx="4374492" cy="533588"/>
            <a:chOff x="0" y="0"/>
            <a:chExt cx="5832655" cy="711450"/>
          </a:xfrm>
        </p:grpSpPr>
        <p:sp>
          <p:nvSpPr>
            <p:cNvPr id="31" name="AutoShape 31"/>
            <p:cNvSpPr/>
            <p:nvPr/>
          </p:nvSpPr>
          <p:spPr>
            <a:xfrm>
              <a:off x="0" y="0"/>
              <a:ext cx="5832655" cy="711450"/>
            </a:xfrm>
            <a:prstGeom prst="rect">
              <a:avLst/>
            </a:prstGeom>
            <a:solidFill>
              <a:srgbClr val="D2D3D4">
                <a:alpha val="40000"/>
              </a:srgbClr>
            </a:solidFill>
          </p:spPr>
          <p:txBody>
            <a:bodyPr/>
            <a:lstStyle/>
            <a:p>
              <a:endParaRPr lang="en-US"/>
            </a:p>
          </p:txBody>
        </p:sp>
      </p:grpSp>
      <p:sp>
        <p:nvSpPr>
          <p:cNvPr id="32" name="TextBox 32"/>
          <p:cNvSpPr txBox="1"/>
          <p:nvPr/>
        </p:nvSpPr>
        <p:spPr>
          <a:xfrm>
            <a:off x="1391350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4384" y="6764815"/>
            <a:ext cx="8420277" cy="4427296"/>
            <a:chOff x="0" y="0"/>
            <a:chExt cx="2217686" cy="1166037"/>
          </a:xfrm>
        </p:grpSpPr>
        <p:sp>
          <p:nvSpPr>
            <p:cNvPr id="3" name="Freeform 3"/>
            <p:cNvSpPr/>
            <p:nvPr/>
          </p:nvSpPr>
          <p:spPr>
            <a:xfrm>
              <a:off x="0" y="0"/>
              <a:ext cx="2217686" cy="1166037"/>
            </a:xfrm>
            <a:custGeom>
              <a:avLst/>
              <a:gdLst/>
              <a:ahLst/>
              <a:cxnLst/>
              <a:rect l="l" t="t" r="r" b="b"/>
              <a:pathLst>
                <a:path w="2217686" h="1166037">
                  <a:moveTo>
                    <a:pt x="0" y="0"/>
                  </a:moveTo>
                  <a:lnTo>
                    <a:pt x="2217686" y="0"/>
                  </a:lnTo>
                  <a:lnTo>
                    <a:pt x="2217686" y="1166037"/>
                  </a:lnTo>
                  <a:lnTo>
                    <a:pt x="0" y="1166037"/>
                  </a:lnTo>
                  <a:close/>
                </a:path>
              </a:pathLst>
            </a:custGeom>
            <a:solidFill>
              <a:srgbClr val="D2D3D4"/>
            </a:solidFill>
          </p:spPr>
          <p:txBody>
            <a:bodyPr/>
            <a:lstStyle/>
            <a:p>
              <a:endParaRPr lang="en-US"/>
            </a:p>
          </p:txBody>
        </p:sp>
        <p:sp>
          <p:nvSpPr>
            <p:cNvPr id="4" name="TextBox 4"/>
            <p:cNvSpPr txBox="1"/>
            <p:nvPr/>
          </p:nvSpPr>
          <p:spPr>
            <a:xfrm>
              <a:off x="0" y="-47625"/>
              <a:ext cx="2217686" cy="1213662"/>
            </a:xfrm>
            <a:prstGeom prst="rect">
              <a:avLst/>
            </a:prstGeom>
          </p:spPr>
          <p:txBody>
            <a:bodyPr lIns="50800" tIns="50800" rIns="50800" bIns="50800" rtlCol="0" anchor="ctr"/>
            <a:lstStyle/>
            <a:p>
              <a:pPr algn="ctr">
                <a:lnSpc>
                  <a:spcPts val="2545"/>
                </a:lnSpc>
              </a:pPr>
              <a:endParaRPr/>
            </a:p>
          </p:txBody>
        </p:sp>
      </p:grpSp>
      <p:grpSp>
        <p:nvGrpSpPr>
          <p:cNvPr id="5" name="Group 5"/>
          <p:cNvGrpSpPr/>
          <p:nvPr/>
        </p:nvGrpSpPr>
        <p:grpSpPr>
          <a:xfrm>
            <a:off x="1232355" y="4852076"/>
            <a:ext cx="7584334" cy="4864916"/>
            <a:chOff x="0" y="0"/>
            <a:chExt cx="1190456" cy="763609"/>
          </a:xfrm>
        </p:grpSpPr>
        <p:sp>
          <p:nvSpPr>
            <p:cNvPr id="6" name="Freeform 6"/>
            <p:cNvSpPr/>
            <p:nvPr/>
          </p:nvSpPr>
          <p:spPr>
            <a:xfrm>
              <a:off x="0" y="0"/>
              <a:ext cx="1190456" cy="763609"/>
            </a:xfrm>
            <a:custGeom>
              <a:avLst/>
              <a:gdLst/>
              <a:ahLst/>
              <a:cxnLst/>
              <a:rect l="l" t="t" r="r" b="b"/>
              <a:pathLst>
                <a:path w="1190456" h="763609">
                  <a:moveTo>
                    <a:pt x="23478" y="0"/>
                  </a:moveTo>
                  <a:lnTo>
                    <a:pt x="1166978" y="0"/>
                  </a:lnTo>
                  <a:cubicBezTo>
                    <a:pt x="1179945" y="0"/>
                    <a:pt x="1190456" y="10511"/>
                    <a:pt x="1190456" y="23478"/>
                  </a:cubicBezTo>
                  <a:lnTo>
                    <a:pt x="1190456" y="740132"/>
                  </a:lnTo>
                  <a:cubicBezTo>
                    <a:pt x="1190456" y="753098"/>
                    <a:pt x="1179945" y="763609"/>
                    <a:pt x="1166978" y="763609"/>
                  </a:cubicBezTo>
                  <a:lnTo>
                    <a:pt x="23478" y="763609"/>
                  </a:lnTo>
                  <a:cubicBezTo>
                    <a:pt x="17251" y="763609"/>
                    <a:pt x="11279" y="761136"/>
                    <a:pt x="6877" y="756733"/>
                  </a:cubicBezTo>
                  <a:cubicBezTo>
                    <a:pt x="2474" y="752330"/>
                    <a:pt x="0" y="746358"/>
                    <a:pt x="0" y="740132"/>
                  </a:cubicBezTo>
                  <a:lnTo>
                    <a:pt x="0" y="23478"/>
                  </a:lnTo>
                  <a:cubicBezTo>
                    <a:pt x="0" y="10511"/>
                    <a:pt x="10511" y="0"/>
                    <a:pt x="23478" y="0"/>
                  </a:cubicBezTo>
                  <a:close/>
                </a:path>
              </a:pathLst>
            </a:custGeom>
            <a:blipFill>
              <a:blip r:embed="rId2"/>
              <a:stretch>
                <a:fillRect l="-411" r="-411"/>
              </a:stretch>
            </a:blipFill>
          </p:spPr>
          <p:txBody>
            <a:bodyPr/>
            <a:lstStyle/>
            <a:p>
              <a:endParaRPr lang="en-US"/>
            </a:p>
          </p:txBody>
        </p:sp>
      </p:grpSp>
      <p:grpSp>
        <p:nvGrpSpPr>
          <p:cNvPr id="7" name="Group 7"/>
          <p:cNvGrpSpPr/>
          <p:nvPr/>
        </p:nvGrpSpPr>
        <p:grpSpPr>
          <a:xfrm>
            <a:off x="5111970" y="1359389"/>
            <a:ext cx="3704719" cy="3130737"/>
            <a:chOff x="0" y="0"/>
            <a:chExt cx="975728" cy="824556"/>
          </a:xfrm>
        </p:grpSpPr>
        <p:sp>
          <p:nvSpPr>
            <p:cNvPr id="8" name="Freeform 8"/>
            <p:cNvSpPr/>
            <p:nvPr/>
          </p:nvSpPr>
          <p:spPr>
            <a:xfrm>
              <a:off x="0" y="0"/>
              <a:ext cx="975728" cy="824556"/>
            </a:xfrm>
            <a:custGeom>
              <a:avLst/>
              <a:gdLst/>
              <a:ahLst/>
              <a:cxnLst/>
              <a:rect l="l" t="t" r="r" b="b"/>
              <a:pathLst>
                <a:path w="975728" h="824556">
                  <a:moveTo>
                    <a:pt x="52244" y="0"/>
                  </a:moveTo>
                  <a:lnTo>
                    <a:pt x="923485" y="0"/>
                  </a:lnTo>
                  <a:cubicBezTo>
                    <a:pt x="952338" y="0"/>
                    <a:pt x="975728" y="23390"/>
                    <a:pt x="975728" y="52244"/>
                  </a:cubicBezTo>
                  <a:lnTo>
                    <a:pt x="975728" y="772313"/>
                  </a:lnTo>
                  <a:cubicBezTo>
                    <a:pt x="975728" y="801166"/>
                    <a:pt x="952338" y="824556"/>
                    <a:pt x="923485" y="824556"/>
                  </a:cubicBezTo>
                  <a:lnTo>
                    <a:pt x="52244" y="824556"/>
                  </a:lnTo>
                  <a:cubicBezTo>
                    <a:pt x="23390" y="824556"/>
                    <a:pt x="0" y="801166"/>
                    <a:pt x="0" y="772313"/>
                  </a:cubicBezTo>
                  <a:lnTo>
                    <a:pt x="0" y="52244"/>
                  </a:lnTo>
                  <a:cubicBezTo>
                    <a:pt x="0" y="23390"/>
                    <a:pt x="23390" y="0"/>
                    <a:pt x="52244" y="0"/>
                  </a:cubicBezTo>
                  <a:close/>
                </a:path>
              </a:pathLst>
            </a:custGeom>
            <a:solidFill>
              <a:srgbClr val="2584C6"/>
            </a:solidFill>
          </p:spPr>
          <p:txBody>
            <a:bodyPr/>
            <a:lstStyle/>
            <a:p>
              <a:endParaRPr lang="en-US"/>
            </a:p>
          </p:txBody>
        </p:sp>
        <p:sp>
          <p:nvSpPr>
            <p:cNvPr id="9" name="TextBox 9"/>
            <p:cNvSpPr txBox="1"/>
            <p:nvPr/>
          </p:nvSpPr>
          <p:spPr>
            <a:xfrm>
              <a:off x="0" y="-47625"/>
              <a:ext cx="975728" cy="872181"/>
            </a:xfrm>
            <a:prstGeom prst="rect">
              <a:avLst/>
            </a:prstGeom>
          </p:spPr>
          <p:txBody>
            <a:bodyPr lIns="50800" tIns="50800" rIns="50800" bIns="50800" rtlCol="0" anchor="ctr"/>
            <a:lstStyle/>
            <a:p>
              <a:pPr algn="ctr">
                <a:lnSpc>
                  <a:spcPts val="2545"/>
                </a:lnSpc>
              </a:pPr>
              <a:endParaRPr/>
            </a:p>
          </p:txBody>
        </p:sp>
      </p:grpSp>
      <p:grpSp>
        <p:nvGrpSpPr>
          <p:cNvPr id="10" name="Group 10"/>
          <p:cNvGrpSpPr/>
          <p:nvPr/>
        </p:nvGrpSpPr>
        <p:grpSpPr>
          <a:xfrm>
            <a:off x="1232355" y="1359389"/>
            <a:ext cx="3704719" cy="3130737"/>
            <a:chOff x="0" y="0"/>
            <a:chExt cx="975728" cy="824556"/>
          </a:xfrm>
        </p:grpSpPr>
        <p:sp>
          <p:nvSpPr>
            <p:cNvPr id="11" name="Freeform 11"/>
            <p:cNvSpPr/>
            <p:nvPr/>
          </p:nvSpPr>
          <p:spPr>
            <a:xfrm>
              <a:off x="0" y="0"/>
              <a:ext cx="975728" cy="824556"/>
            </a:xfrm>
            <a:custGeom>
              <a:avLst/>
              <a:gdLst/>
              <a:ahLst/>
              <a:cxnLst/>
              <a:rect l="l" t="t" r="r" b="b"/>
              <a:pathLst>
                <a:path w="975728" h="824556">
                  <a:moveTo>
                    <a:pt x="52244" y="0"/>
                  </a:moveTo>
                  <a:lnTo>
                    <a:pt x="923485" y="0"/>
                  </a:lnTo>
                  <a:cubicBezTo>
                    <a:pt x="952338" y="0"/>
                    <a:pt x="975728" y="23390"/>
                    <a:pt x="975728" y="52244"/>
                  </a:cubicBezTo>
                  <a:lnTo>
                    <a:pt x="975728" y="772313"/>
                  </a:lnTo>
                  <a:cubicBezTo>
                    <a:pt x="975728" y="801166"/>
                    <a:pt x="952338" y="824556"/>
                    <a:pt x="923485" y="824556"/>
                  </a:cubicBezTo>
                  <a:lnTo>
                    <a:pt x="52244" y="824556"/>
                  </a:lnTo>
                  <a:cubicBezTo>
                    <a:pt x="23390" y="824556"/>
                    <a:pt x="0" y="801166"/>
                    <a:pt x="0" y="772313"/>
                  </a:cubicBezTo>
                  <a:lnTo>
                    <a:pt x="0" y="52244"/>
                  </a:lnTo>
                  <a:cubicBezTo>
                    <a:pt x="0" y="23390"/>
                    <a:pt x="23390" y="0"/>
                    <a:pt x="52244" y="0"/>
                  </a:cubicBezTo>
                  <a:close/>
                </a:path>
              </a:pathLst>
            </a:custGeom>
            <a:solidFill>
              <a:srgbClr val="2584C6"/>
            </a:solidFill>
          </p:spPr>
          <p:txBody>
            <a:bodyPr/>
            <a:lstStyle/>
            <a:p>
              <a:endParaRPr lang="en-US"/>
            </a:p>
          </p:txBody>
        </p:sp>
        <p:sp>
          <p:nvSpPr>
            <p:cNvPr id="12" name="TextBox 12"/>
            <p:cNvSpPr txBox="1"/>
            <p:nvPr/>
          </p:nvSpPr>
          <p:spPr>
            <a:xfrm>
              <a:off x="0" y="-47625"/>
              <a:ext cx="975728" cy="872181"/>
            </a:xfrm>
            <a:prstGeom prst="rect">
              <a:avLst/>
            </a:prstGeom>
          </p:spPr>
          <p:txBody>
            <a:bodyPr lIns="50800" tIns="50800" rIns="50800" bIns="50800" rtlCol="0" anchor="ctr"/>
            <a:lstStyle/>
            <a:p>
              <a:pPr algn="ctr">
                <a:lnSpc>
                  <a:spcPts val="2545"/>
                </a:lnSpc>
              </a:pPr>
              <a:endParaRPr/>
            </a:p>
          </p:txBody>
        </p:sp>
      </p:grpSp>
      <p:sp>
        <p:nvSpPr>
          <p:cNvPr id="13" name="Freeform 13"/>
          <p:cNvSpPr/>
          <p:nvPr/>
        </p:nvSpPr>
        <p:spPr>
          <a:xfrm flipH="1">
            <a:off x="17021744" y="224609"/>
            <a:ext cx="1042233" cy="1042233"/>
          </a:xfrm>
          <a:custGeom>
            <a:avLst/>
            <a:gdLst/>
            <a:ahLst/>
            <a:cxnLst/>
            <a:rect l="l" t="t" r="r" b="b"/>
            <a:pathLst>
              <a:path w="1042233" h="1042233">
                <a:moveTo>
                  <a:pt x="1042233" y="0"/>
                </a:moveTo>
                <a:lnTo>
                  <a:pt x="0" y="0"/>
                </a:lnTo>
                <a:lnTo>
                  <a:pt x="0" y="1042233"/>
                </a:lnTo>
                <a:lnTo>
                  <a:pt x="1042233" y="1042233"/>
                </a:lnTo>
                <a:lnTo>
                  <a:pt x="1042233"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5306049" y="1557889"/>
            <a:ext cx="3329541" cy="2733736"/>
          </a:xfrm>
          <a:custGeom>
            <a:avLst/>
            <a:gdLst/>
            <a:ahLst/>
            <a:cxnLst/>
            <a:rect l="l" t="t" r="r" b="b"/>
            <a:pathLst>
              <a:path w="3329541" h="2733736">
                <a:moveTo>
                  <a:pt x="0" y="0"/>
                </a:moveTo>
                <a:lnTo>
                  <a:pt x="3329540" y="0"/>
                </a:lnTo>
                <a:lnTo>
                  <a:pt x="3329540" y="2733737"/>
                </a:lnTo>
                <a:lnTo>
                  <a:pt x="0" y="2733737"/>
                </a:lnTo>
                <a:lnTo>
                  <a:pt x="0" y="0"/>
                </a:lnTo>
                <a:close/>
              </a:path>
            </a:pathLst>
          </a:custGeom>
          <a:blipFill>
            <a:blip r:embed="rId4"/>
            <a:stretch>
              <a:fillRect t="-2676" b="-2676"/>
            </a:stretch>
          </a:blipFill>
        </p:spPr>
        <p:txBody>
          <a:bodyPr/>
          <a:lstStyle/>
          <a:p>
            <a:endParaRPr lang="en-US"/>
          </a:p>
        </p:txBody>
      </p:sp>
      <p:sp>
        <p:nvSpPr>
          <p:cNvPr id="15" name="Freeform 15"/>
          <p:cNvSpPr/>
          <p:nvPr/>
        </p:nvSpPr>
        <p:spPr>
          <a:xfrm>
            <a:off x="1444244" y="1557889"/>
            <a:ext cx="3280940" cy="2733736"/>
          </a:xfrm>
          <a:custGeom>
            <a:avLst/>
            <a:gdLst/>
            <a:ahLst/>
            <a:cxnLst/>
            <a:rect l="l" t="t" r="r" b="b"/>
            <a:pathLst>
              <a:path w="3280940" h="2733736">
                <a:moveTo>
                  <a:pt x="0" y="0"/>
                </a:moveTo>
                <a:lnTo>
                  <a:pt x="3280940" y="0"/>
                </a:lnTo>
                <a:lnTo>
                  <a:pt x="3280940" y="2733737"/>
                </a:lnTo>
                <a:lnTo>
                  <a:pt x="0" y="2733737"/>
                </a:lnTo>
                <a:lnTo>
                  <a:pt x="0" y="0"/>
                </a:lnTo>
                <a:close/>
              </a:path>
            </a:pathLst>
          </a:custGeom>
          <a:blipFill>
            <a:blip r:embed="rId5"/>
            <a:stretch>
              <a:fillRect l="-1833" r="-1833"/>
            </a:stretch>
          </a:blipFill>
        </p:spPr>
        <p:txBody>
          <a:bodyPr/>
          <a:lstStyle/>
          <a:p>
            <a:endParaRPr lang="en-US"/>
          </a:p>
        </p:txBody>
      </p:sp>
      <p:sp>
        <p:nvSpPr>
          <p:cNvPr id="16" name="TextBox 16"/>
          <p:cNvSpPr txBox="1"/>
          <p:nvPr/>
        </p:nvSpPr>
        <p:spPr>
          <a:xfrm>
            <a:off x="9815685" y="1295417"/>
            <a:ext cx="6567063" cy="1183767"/>
          </a:xfrm>
          <a:prstGeom prst="rect">
            <a:avLst/>
          </a:prstGeom>
        </p:spPr>
        <p:txBody>
          <a:bodyPr lIns="0" tIns="0" rIns="0" bIns="0" rtlCol="0" anchor="t">
            <a:spAutoFit/>
          </a:bodyPr>
          <a:lstStyle/>
          <a:p>
            <a:pPr algn="l">
              <a:lnSpc>
                <a:spcPts val="4674"/>
              </a:lnSpc>
            </a:pPr>
            <a:r>
              <a:rPr lang="en-US" sz="4100" b="1">
                <a:solidFill>
                  <a:srgbClr val="002D59"/>
                </a:solidFill>
                <a:latin typeface="Montserrat Bold"/>
                <a:ea typeface="Montserrat Bold"/>
                <a:cs typeface="Montserrat Bold"/>
                <a:sym typeface="Montserrat Bold"/>
              </a:rPr>
              <a:t>Health &amp; Environmental Risks of PFAS</a:t>
            </a:r>
          </a:p>
        </p:txBody>
      </p:sp>
      <p:sp>
        <p:nvSpPr>
          <p:cNvPr id="17" name="TextBox 17"/>
          <p:cNvSpPr txBox="1"/>
          <p:nvPr/>
        </p:nvSpPr>
        <p:spPr>
          <a:xfrm>
            <a:off x="9815685" y="3312058"/>
            <a:ext cx="6567063" cy="1564005"/>
          </a:xfrm>
          <a:prstGeom prst="rect">
            <a:avLst/>
          </a:prstGeom>
        </p:spPr>
        <p:txBody>
          <a:bodyPr lIns="0" tIns="0" rIns="0" bIns="0" rtlCol="0" anchor="t">
            <a:spAutoFit/>
          </a:bodyPr>
          <a:lstStyle/>
          <a:p>
            <a:pPr algn="l">
              <a:lnSpc>
                <a:spcPts val="2519"/>
              </a:lnSpc>
            </a:pPr>
            <a:r>
              <a:rPr lang="en-US" sz="1799" b="1">
                <a:solidFill>
                  <a:srgbClr val="002D59"/>
                </a:solidFill>
                <a:latin typeface="Montserrat Bold"/>
                <a:ea typeface="Montserrat Bold"/>
                <a:cs typeface="Montserrat Bold"/>
                <a:sym typeface="Montserrat Bold"/>
              </a:rPr>
              <a:t>Other Cancers or Diseases:</a:t>
            </a:r>
          </a:p>
          <a:p>
            <a:pPr algn="l">
              <a:lnSpc>
                <a:spcPts val="2519"/>
              </a:lnSpc>
            </a:pPr>
            <a:endParaRPr lang="en-US" sz="1799" b="1">
              <a:solidFill>
                <a:srgbClr val="002D59"/>
              </a:solidFill>
              <a:latin typeface="Montserrat Bold"/>
              <a:ea typeface="Montserrat Bold"/>
              <a:cs typeface="Montserrat Bold"/>
              <a:sym typeface="Montserrat Bold"/>
            </a:endParaRPr>
          </a:p>
          <a:p>
            <a:pPr algn="l">
              <a:lnSpc>
                <a:spcPts val="2519"/>
              </a:lnSpc>
            </a:pPr>
            <a:r>
              <a:rPr lang="en-US" sz="1799">
                <a:solidFill>
                  <a:srgbClr val="002D59"/>
                </a:solidFill>
                <a:latin typeface="Montserrat"/>
                <a:ea typeface="Montserrat"/>
                <a:cs typeface="Montserrat"/>
                <a:sym typeface="Montserrat"/>
              </a:rPr>
              <a:t>Kidney Disease, Thyroid Disease; Ulcerative Colitis Bladder Cancer, Liver Cancer, Colorectal Cancer, Pancreatic Cancer, Prostate Cancer; Thyroid Cancer</a:t>
            </a:r>
          </a:p>
        </p:txBody>
      </p:sp>
      <p:sp>
        <p:nvSpPr>
          <p:cNvPr id="18" name="TextBox 18"/>
          <p:cNvSpPr txBox="1"/>
          <p:nvPr/>
        </p:nvSpPr>
        <p:spPr>
          <a:xfrm>
            <a:off x="9815685" y="6866796"/>
            <a:ext cx="4786011" cy="935355"/>
          </a:xfrm>
          <a:prstGeom prst="rect">
            <a:avLst/>
          </a:prstGeom>
        </p:spPr>
        <p:txBody>
          <a:bodyPr lIns="0" tIns="0" rIns="0" bIns="0" rtlCol="0" anchor="t">
            <a:spAutoFit/>
          </a:bodyPr>
          <a:lstStyle/>
          <a:p>
            <a:pPr algn="just">
              <a:lnSpc>
                <a:spcPts val="2519"/>
              </a:lnSpc>
            </a:pPr>
            <a:r>
              <a:rPr lang="en-US" sz="1799">
                <a:solidFill>
                  <a:srgbClr val="002D59"/>
                </a:solidFill>
                <a:latin typeface="Montserrat"/>
                <a:ea typeface="Montserrat"/>
                <a:cs typeface="Montserrat"/>
                <a:sym typeface="Montserrat"/>
              </a:rPr>
              <a:t>Research shows that PFAS can leach out of turnout gear onto fire fighters' skin</a:t>
            </a:r>
          </a:p>
          <a:p>
            <a:pPr algn="just">
              <a:lnSpc>
                <a:spcPts val="2519"/>
              </a:lnSpc>
            </a:pPr>
            <a:r>
              <a:rPr lang="en-US" sz="1799">
                <a:solidFill>
                  <a:srgbClr val="002D59"/>
                </a:solidFill>
                <a:latin typeface="Montserrat"/>
                <a:ea typeface="Montserrat"/>
                <a:cs typeface="Montserrat"/>
                <a:sym typeface="Montserrat"/>
              </a:rPr>
              <a:t>and enter their bloodstream.</a:t>
            </a:r>
          </a:p>
        </p:txBody>
      </p:sp>
      <p:sp>
        <p:nvSpPr>
          <p:cNvPr id="19" name="TextBox 19"/>
          <p:cNvSpPr txBox="1"/>
          <p:nvPr/>
        </p:nvSpPr>
        <p:spPr>
          <a:xfrm>
            <a:off x="9815685" y="2616401"/>
            <a:ext cx="4786011" cy="433198"/>
          </a:xfrm>
          <a:prstGeom prst="rect">
            <a:avLst/>
          </a:prstGeom>
        </p:spPr>
        <p:txBody>
          <a:bodyPr lIns="0" tIns="0" rIns="0" bIns="0" rtlCol="0" anchor="t">
            <a:spAutoFit/>
          </a:bodyPr>
          <a:lstStyle/>
          <a:p>
            <a:pPr algn="l">
              <a:lnSpc>
                <a:spcPts val="3743"/>
              </a:lnSpc>
            </a:pPr>
            <a:r>
              <a:rPr lang="en-US" sz="2399" b="1">
                <a:solidFill>
                  <a:srgbClr val="002D59"/>
                </a:solidFill>
                <a:latin typeface="Montserrat Bold"/>
                <a:ea typeface="Montserrat Bold"/>
                <a:cs typeface="Montserrat Bold"/>
                <a:sym typeface="Montserrat Bold"/>
              </a:rPr>
              <a:t>PFAS LINKED CANCERS</a:t>
            </a:r>
          </a:p>
        </p:txBody>
      </p:sp>
      <p:sp>
        <p:nvSpPr>
          <p:cNvPr id="20" name="TextBox 20"/>
          <p:cNvSpPr txBox="1"/>
          <p:nvPr/>
        </p:nvSpPr>
        <p:spPr>
          <a:xfrm>
            <a:off x="9815685" y="6004335"/>
            <a:ext cx="4786011" cy="433198"/>
          </a:xfrm>
          <a:prstGeom prst="rect">
            <a:avLst/>
          </a:prstGeom>
        </p:spPr>
        <p:txBody>
          <a:bodyPr lIns="0" tIns="0" rIns="0" bIns="0" rtlCol="0" anchor="t">
            <a:spAutoFit/>
          </a:bodyPr>
          <a:lstStyle/>
          <a:p>
            <a:pPr algn="just">
              <a:lnSpc>
                <a:spcPts val="3743"/>
              </a:lnSpc>
            </a:pPr>
            <a:r>
              <a:rPr lang="en-US" sz="2399" b="1">
                <a:solidFill>
                  <a:srgbClr val="002D59"/>
                </a:solidFill>
                <a:latin typeface="Montserrat Bold"/>
                <a:ea typeface="Montserrat Bold"/>
                <a:cs typeface="Montserrat Bold"/>
                <a:sym typeface="Montserrat Bold"/>
              </a:rPr>
              <a:t>TURNOUT GEAR</a:t>
            </a:r>
          </a:p>
        </p:txBody>
      </p:sp>
      <p:grpSp>
        <p:nvGrpSpPr>
          <p:cNvPr id="21" name="Group 21"/>
          <p:cNvGrpSpPr/>
          <p:nvPr/>
        </p:nvGrpSpPr>
        <p:grpSpPr>
          <a:xfrm>
            <a:off x="15567786" y="8563460"/>
            <a:ext cx="2207230" cy="830005"/>
            <a:chOff x="0" y="0"/>
            <a:chExt cx="2942973" cy="1106673"/>
          </a:xfrm>
        </p:grpSpPr>
        <p:grpSp>
          <p:nvGrpSpPr>
            <p:cNvPr id="22" name="Group 22"/>
            <p:cNvGrpSpPr/>
            <p:nvPr/>
          </p:nvGrpSpPr>
          <p:grpSpPr>
            <a:xfrm>
              <a:off x="0" y="0"/>
              <a:ext cx="2942973" cy="1106673"/>
              <a:chOff x="0" y="0"/>
              <a:chExt cx="750169" cy="282093"/>
            </a:xfrm>
          </p:grpSpPr>
          <p:sp>
            <p:nvSpPr>
              <p:cNvPr id="23" name="Freeform 23"/>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24" name="TextBox 24"/>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25" name="Freeform 25"/>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6"/>
              <a:stretch>
                <a:fillRect/>
              </a:stretch>
            </a:blipFill>
          </p:spPr>
          <p:txBody>
            <a:bodyPr/>
            <a:lstStyle/>
            <a:p>
              <a:endParaRPr lang="en-US"/>
            </a:p>
          </p:txBody>
        </p:sp>
      </p:grpSp>
      <p:grpSp>
        <p:nvGrpSpPr>
          <p:cNvPr id="26" name="Group 26"/>
          <p:cNvGrpSpPr/>
          <p:nvPr/>
        </p:nvGrpSpPr>
        <p:grpSpPr>
          <a:xfrm rot="-10800000">
            <a:off x="14047397" y="9753412"/>
            <a:ext cx="4240603" cy="533588"/>
            <a:chOff x="0" y="0"/>
            <a:chExt cx="5654137" cy="711450"/>
          </a:xfrm>
        </p:grpSpPr>
        <p:sp>
          <p:nvSpPr>
            <p:cNvPr id="27" name="AutoShape 27"/>
            <p:cNvSpPr/>
            <p:nvPr/>
          </p:nvSpPr>
          <p:spPr>
            <a:xfrm>
              <a:off x="0" y="0"/>
              <a:ext cx="5654137" cy="711450"/>
            </a:xfrm>
            <a:prstGeom prst="rect">
              <a:avLst/>
            </a:prstGeom>
            <a:solidFill>
              <a:srgbClr val="D2D3D4"/>
            </a:solidFill>
          </p:spPr>
          <p:txBody>
            <a:bodyPr/>
            <a:lstStyle/>
            <a:p>
              <a:endParaRPr lang="en-US"/>
            </a:p>
          </p:txBody>
        </p:sp>
      </p:grpSp>
      <p:sp>
        <p:nvSpPr>
          <p:cNvPr id="28" name="TextBox 28"/>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401261" y="0"/>
            <a:ext cx="6886739" cy="7730727"/>
          </a:xfrm>
          <a:prstGeom prst="rect">
            <a:avLst/>
          </a:prstGeom>
          <a:solidFill>
            <a:srgbClr val="002D59"/>
          </a:solidFill>
        </p:spPr>
        <p:txBody>
          <a:bodyPr/>
          <a:lstStyle/>
          <a:p>
            <a:endParaRPr lang="en-US"/>
          </a:p>
        </p:txBody>
      </p:sp>
      <p:sp>
        <p:nvSpPr>
          <p:cNvPr id="3" name="AutoShape 3"/>
          <p:cNvSpPr/>
          <p:nvPr/>
        </p:nvSpPr>
        <p:spPr>
          <a:xfrm>
            <a:off x="0" y="9301653"/>
            <a:ext cx="10805206" cy="985347"/>
          </a:xfrm>
          <a:prstGeom prst="rect">
            <a:avLst/>
          </a:prstGeom>
          <a:solidFill>
            <a:srgbClr val="D2D3D4"/>
          </a:solidFill>
        </p:spPr>
        <p:txBody>
          <a:bodyPr/>
          <a:lstStyle/>
          <a:p>
            <a:endParaRPr lang="en-US"/>
          </a:p>
        </p:txBody>
      </p:sp>
      <p:sp>
        <p:nvSpPr>
          <p:cNvPr id="4" name="TextBox 4"/>
          <p:cNvSpPr txBox="1"/>
          <p:nvPr/>
        </p:nvSpPr>
        <p:spPr>
          <a:xfrm>
            <a:off x="1028700" y="3877146"/>
            <a:ext cx="7777312" cy="1191865"/>
          </a:xfrm>
          <a:prstGeom prst="rect">
            <a:avLst/>
          </a:prstGeom>
        </p:spPr>
        <p:txBody>
          <a:bodyPr lIns="0" tIns="0" rIns="0" bIns="0" rtlCol="0" anchor="t">
            <a:spAutoFit/>
          </a:bodyPr>
          <a:lstStyle/>
          <a:p>
            <a:pPr marL="431802" lvl="1" indent="-215901" algn="l">
              <a:lnSpc>
                <a:spcPts val="3220"/>
              </a:lnSpc>
              <a:buFont typeface="Arial"/>
              <a:buChar char="•"/>
            </a:pPr>
            <a:r>
              <a:rPr lang="en-US" sz="2000" dirty="0">
                <a:solidFill>
                  <a:srgbClr val="002D59"/>
                </a:solidFill>
                <a:latin typeface="Montserrat"/>
                <a:ea typeface="Montserrat"/>
                <a:cs typeface="Montserrat"/>
                <a:sym typeface="Montserrat"/>
              </a:rPr>
              <a:t>Purchase of PFAS-contaminated turnout gear </a:t>
            </a:r>
          </a:p>
          <a:p>
            <a:pPr marL="431802" lvl="1" indent="-215901" algn="l">
              <a:lnSpc>
                <a:spcPts val="3220"/>
              </a:lnSpc>
              <a:buFont typeface="Arial"/>
              <a:buChar char="•"/>
            </a:pPr>
            <a:r>
              <a:rPr lang="en-US" sz="2000" dirty="0">
                <a:solidFill>
                  <a:srgbClr val="002D59"/>
                </a:solidFill>
                <a:latin typeface="Montserrat"/>
                <a:ea typeface="Montserrat"/>
                <a:cs typeface="Montserrat"/>
                <a:sym typeface="Montserrat"/>
              </a:rPr>
              <a:t>Replacement costs</a:t>
            </a:r>
          </a:p>
          <a:p>
            <a:pPr marL="431802" lvl="1" indent="-215901" algn="l">
              <a:lnSpc>
                <a:spcPts val="3220"/>
              </a:lnSpc>
              <a:buFont typeface="Arial"/>
              <a:buChar char="•"/>
            </a:pPr>
            <a:r>
              <a:rPr lang="en-US" sz="2000" dirty="0">
                <a:solidFill>
                  <a:srgbClr val="002D59"/>
                </a:solidFill>
                <a:latin typeface="Montserrat"/>
                <a:ea typeface="Montserrat"/>
                <a:cs typeface="Montserrat"/>
                <a:sym typeface="Montserrat"/>
              </a:rPr>
              <a:t>Increased healthcare claims for firefighters.</a:t>
            </a:r>
          </a:p>
        </p:txBody>
      </p:sp>
      <p:sp>
        <p:nvSpPr>
          <p:cNvPr id="5" name="TextBox 5"/>
          <p:cNvSpPr txBox="1"/>
          <p:nvPr/>
        </p:nvSpPr>
        <p:spPr>
          <a:xfrm>
            <a:off x="1028700" y="759844"/>
            <a:ext cx="8520175" cy="1905637"/>
          </a:xfrm>
          <a:prstGeom prst="rect">
            <a:avLst/>
          </a:prstGeom>
        </p:spPr>
        <p:txBody>
          <a:bodyPr lIns="0" tIns="0" rIns="0" bIns="0" rtlCol="0" anchor="t">
            <a:spAutoFit/>
          </a:bodyPr>
          <a:lstStyle/>
          <a:p>
            <a:pPr algn="l">
              <a:lnSpc>
                <a:spcPts val="7480"/>
              </a:lnSpc>
            </a:pPr>
            <a:r>
              <a:rPr lang="en-US" sz="6800" b="1">
                <a:solidFill>
                  <a:srgbClr val="002D59"/>
                </a:solidFill>
                <a:latin typeface="Montserrat Bold"/>
                <a:ea typeface="Montserrat Bold"/>
                <a:cs typeface="Montserrat Bold"/>
                <a:sym typeface="Montserrat Bold"/>
              </a:rPr>
              <a:t>Municipal Financial Impacts</a:t>
            </a:r>
          </a:p>
        </p:txBody>
      </p:sp>
      <p:sp>
        <p:nvSpPr>
          <p:cNvPr id="6" name="TextBox 6"/>
          <p:cNvSpPr txBox="1"/>
          <p:nvPr/>
        </p:nvSpPr>
        <p:spPr>
          <a:xfrm>
            <a:off x="1028700" y="5279223"/>
            <a:ext cx="6915148" cy="3064331"/>
          </a:xfrm>
          <a:prstGeom prst="rect">
            <a:avLst/>
          </a:prstGeom>
        </p:spPr>
        <p:txBody>
          <a:bodyPr lIns="0" tIns="0" rIns="0" bIns="0" rtlCol="0" anchor="t">
            <a:spAutoFit/>
          </a:bodyPr>
          <a:lstStyle/>
          <a:p>
            <a:pPr algn="l">
              <a:lnSpc>
                <a:spcPts val="2728"/>
              </a:lnSpc>
            </a:pPr>
            <a:r>
              <a:rPr lang="en-US" sz="2200" b="1" dirty="0">
                <a:solidFill>
                  <a:srgbClr val="2584C6"/>
                </a:solidFill>
                <a:latin typeface="Montserrat Bold"/>
                <a:ea typeface="Montserrat Bold"/>
                <a:cs typeface="Montserrat Bold"/>
                <a:sym typeface="Montserrat Bold"/>
              </a:rPr>
              <a:t>How does this impact my County?</a:t>
            </a:r>
          </a:p>
          <a:p>
            <a:pPr algn="l">
              <a:lnSpc>
                <a:spcPts val="1116"/>
              </a:lnSpc>
            </a:pPr>
            <a:endParaRPr lang="en-US" sz="2200" b="1" dirty="0">
              <a:solidFill>
                <a:srgbClr val="2584C6"/>
              </a:solidFill>
              <a:latin typeface="Montserrat Bold"/>
              <a:ea typeface="Montserrat Bold"/>
              <a:cs typeface="Montserrat Bold"/>
              <a:sym typeface="Montserrat Bold"/>
            </a:endParaRPr>
          </a:p>
          <a:p>
            <a:pPr marL="388626" lvl="1" indent="-194313" algn="l">
              <a:lnSpc>
                <a:spcPts val="2232"/>
              </a:lnSpc>
              <a:buFont typeface="Arial"/>
              <a:buChar char="•"/>
            </a:pPr>
            <a:r>
              <a:rPr lang="en-US" sz="1800">
                <a:solidFill>
                  <a:srgbClr val="002D59"/>
                </a:solidFill>
                <a:latin typeface="Montserrat"/>
                <a:ea typeface="Montserrat"/>
                <a:cs typeface="Montserrat"/>
                <a:sym typeface="Montserrat"/>
              </a:rPr>
              <a:t>Gear manufacturers are beginning to find alternatives to PFAS</a:t>
            </a:r>
          </a:p>
          <a:p>
            <a:pPr algn="l">
              <a:lnSpc>
                <a:spcPts val="992"/>
              </a:lnSpc>
            </a:pPr>
            <a:endParaRPr lang="en-US" sz="1800" dirty="0">
              <a:solidFill>
                <a:srgbClr val="002D59"/>
              </a:solidFill>
              <a:latin typeface="Montserrat"/>
              <a:ea typeface="Montserrat"/>
              <a:cs typeface="Montserrat"/>
              <a:sym typeface="Montserrat"/>
            </a:endParaRPr>
          </a:p>
          <a:p>
            <a:pPr marL="388626" lvl="1" indent="-194313" algn="l">
              <a:lnSpc>
                <a:spcPts val="2232"/>
              </a:lnSpc>
              <a:buFont typeface="Arial"/>
              <a:buChar char="•"/>
            </a:pPr>
            <a:r>
              <a:rPr lang="en-US" sz="1800" dirty="0">
                <a:solidFill>
                  <a:srgbClr val="002D59"/>
                </a:solidFill>
                <a:latin typeface="Montserrat"/>
                <a:ea typeface="Montserrat"/>
                <a:cs typeface="Montserrat"/>
                <a:sym typeface="Montserrat"/>
              </a:rPr>
              <a:t>With the recent changes to NFPA Standard 1970, these alternatives will need to be found sooner</a:t>
            </a:r>
          </a:p>
          <a:p>
            <a:pPr algn="l">
              <a:lnSpc>
                <a:spcPts val="992"/>
              </a:lnSpc>
            </a:pPr>
            <a:endParaRPr lang="en-US" sz="1800" dirty="0">
              <a:solidFill>
                <a:srgbClr val="002D59"/>
              </a:solidFill>
              <a:latin typeface="Montserrat"/>
              <a:ea typeface="Montserrat"/>
              <a:cs typeface="Montserrat"/>
              <a:sym typeface="Montserrat"/>
            </a:endParaRPr>
          </a:p>
          <a:p>
            <a:pPr marL="388626" lvl="1" indent="-194313" algn="l">
              <a:lnSpc>
                <a:spcPts val="2232"/>
              </a:lnSpc>
              <a:buFont typeface="Arial"/>
              <a:buChar char="•"/>
            </a:pPr>
            <a:r>
              <a:rPr lang="en-US" sz="1800" dirty="0">
                <a:solidFill>
                  <a:srgbClr val="002D59"/>
                </a:solidFill>
                <a:latin typeface="Montserrat"/>
                <a:ea typeface="Montserrat"/>
                <a:cs typeface="Montserrat"/>
                <a:sym typeface="Montserrat"/>
              </a:rPr>
              <a:t>Once PFAS-free gear becomes available, every fire fighter in every city and county in America will need to be outfitted in gear that is free of this toxic substance</a:t>
            </a:r>
          </a:p>
          <a:p>
            <a:pPr algn="l">
              <a:lnSpc>
                <a:spcPts val="992"/>
              </a:lnSpc>
            </a:pPr>
            <a:endParaRPr lang="en-US" sz="1800" dirty="0">
              <a:solidFill>
                <a:srgbClr val="002D59"/>
              </a:solidFill>
              <a:latin typeface="Montserrat"/>
              <a:ea typeface="Montserrat"/>
              <a:cs typeface="Montserrat"/>
              <a:sym typeface="Montserrat"/>
            </a:endParaRPr>
          </a:p>
          <a:p>
            <a:pPr marL="388626" lvl="1" indent="-194313" algn="l">
              <a:lnSpc>
                <a:spcPts val="2232"/>
              </a:lnSpc>
              <a:buFont typeface="Arial"/>
              <a:buChar char="•"/>
            </a:pPr>
            <a:r>
              <a:rPr lang="en-US" sz="1800" dirty="0">
                <a:solidFill>
                  <a:srgbClr val="002D59"/>
                </a:solidFill>
                <a:latin typeface="Montserrat"/>
                <a:ea typeface="Montserrat"/>
                <a:cs typeface="Montserrat"/>
                <a:sym typeface="Montserrat"/>
              </a:rPr>
              <a:t>The replacement will be very costly</a:t>
            </a:r>
          </a:p>
        </p:txBody>
      </p:sp>
      <p:sp>
        <p:nvSpPr>
          <p:cNvPr id="7" name="TextBox 7"/>
          <p:cNvSpPr txBox="1"/>
          <p:nvPr/>
        </p:nvSpPr>
        <p:spPr>
          <a:xfrm>
            <a:off x="13765939" y="1995951"/>
            <a:ext cx="3877282" cy="4396147"/>
          </a:xfrm>
          <a:prstGeom prst="rect">
            <a:avLst/>
          </a:prstGeom>
        </p:spPr>
        <p:txBody>
          <a:bodyPr lIns="0" tIns="0" rIns="0" bIns="0" rtlCol="0" anchor="t">
            <a:spAutoFit/>
          </a:bodyPr>
          <a:lstStyle/>
          <a:p>
            <a:pPr algn="l">
              <a:lnSpc>
                <a:spcPts val="2799"/>
              </a:lnSpc>
            </a:pPr>
            <a:r>
              <a:rPr lang="en-US" sz="1999" b="1">
                <a:solidFill>
                  <a:srgbClr val="FFFFFF"/>
                </a:solidFill>
                <a:latin typeface="Montserrat Bold"/>
                <a:ea typeface="Montserrat Bold"/>
                <a:cs typeface="Montserrat Bold"/>
                <a:sym typeface="Montserrat Bold"/>
              </a:rPr>
              <a:t>2024 Turnout Gear Cost Analysis</a:t>
            </a:r>
          </a:p>
          <a:p>
            <a:pPr algn="l">
              <a:lnSpc>
                <a:spcPts val="1260"/>
              </a:lnSpc>
            </a:pPr>
            <a:endParaRPr lang="en-US" sz="1999" b="1">
              <a:solidFill>
                <a:srgbClr val="FFFFFF"/>
              </a:solidFill>
              <a:latin typeface="Montserrat Bold"/>
              <a:ea typeface="Montserrat Bold"/>
              <a:cs typeface="Montserrat Bold"/>
              <a:sym typeface="Montserrat Bold"/>
            </a:endParaRPr>
          </a:p>
          <a:p>
            <a:pPr algn="l">
              <a:lnSpc>
                <a:spcPts val="2560"/>
              </a:lnSpc>
            </a:pPr>
            <a:r>
              <a:rPr lang="en-US" sz="1600" b="1">
                <a:solidFill>
                  <a:srgbClr val="FFFFFF"/>
                </a:solidFill>
                <a:latin typeface="Montserrat Bold"/>
                <a:ea typeface="Montserrat Bold"/>
                <a:cs typeface="Montserrat Bold"/>
                <a:sym typeface="Montserrat Bold"/>
              </a:rPr>
              <a:t>Turnout/Bunker Gear Costs:</a:t>
            </a:r>
          </a:p>
          <a:p>
            <a:pPr algn="l">
              <a:lnSpc>
                <a:spcPts val="960"/>
              </a:lnSpc>
            </a:pPr>
            <a:endParaRPr lang="en-US" sz="1600" b="1">
              <a:solidFill>
                <a:srgbClr val="FFFFFF"/>
              </a:solidFill>
              <a:latin typeface="Montserrat Bold"/>
              <a:ea typeface="Montserrat Bold"/>
              <a:cs typeface="Montserrat Bold"/>
              <a:sym typeface="Montserrat Bold"/>
            </a:endParaRPr>
          </a:p>
          <a:p>
            <a:pPr marL="345445" lvl="1" indent="-172723" algn="l">
              <a:lnSpc>
                <a:spcPts val="2560"/>
              </a:lnSpc>
              <a:buFont typeface="Arial"/>
              <a:buChar char="•"/>
            </a:pPr>
            <a:r>
              <a:rPr lang="en-US" sz="1600" b="1">
                <a:solidFill>
                  <a:srgbClr val="FFFFFF"/>
                </a:solidFill>
                <a:latin typeface="Montserrat Bold"/>
                <a:ea typeface="Montserrat Bold"/>
                <a:cs typeface="Montserrat Bold"/>
                <a:sym typeface="Montserrat Bold"/>
              </a:rPr>
              <a:t>Recent estimates for the cost of PFAS-free bunker gear are $12,000 per set.</a:t>
            </a:r>
          </a:p>
          <a:p>
            <a:pPr algn="l">
              <a:lnSpc>
                <a:spcPts val="960"/>
              </a:lnSpc>
            </a:pPr>
            <a:endParaRPr lang="en-US" sz="1600" b="1">
              <a:solidFill>
                <a:srgbClr val="FFFFFF"/>
              </a:solidFill>
              <a:latin typeface="Montserrat Bold"/>
              <a:ea typeface="Montserrat Bold"/>
              <a:cs typeface="Montserrat Bold"/>
              <a:sym typeface="Montserrat Bold"/>
            </a:endParaRPr>
          </a:p>
          <a:p>
            <a:pPr marL="345445" lvl="1" indent="-172723" algn="l">
              <a:lnSpc>
                <a:spcPts val="2560"/>
              </a:lnSpc>
              <a:buFont typeface="Arial"/>
              <a:buChar char="•"/>
            </a:pPr>
            <a:r>
              <a:rPr lang="en-US" sz="1600" b="1">
                <a:solidFill>
                  <a:srgbClr val="FFFFFF"/>
                </a:solidFill>
                <a:latin typeface="Montserrat Bold"/>
                <a:ea typeface="Montserrat Bold"/>
                <a:cs typeface="Montserrat Bold"/>
                <a:sym typeface="Montserrat Bold"/>
              </a:rPr>
              <a:t>Each fire fighter requires 2 sets of bunker gear.</a:t>
            </a:r>
          </a:p>
          <a:p>
            <a:pPr algn="l">
              <a:lnSpc>
                <a:spcPts val="960"/>
              </a:lnSpc>
            </a:pPr>
            <a:endParaRPr lang="en-US" sz="1600" b="1">
              <a:solidFill>
                <a:srgbClr val="FFFFFF"/>
              </a:solidFill>
              <a:latin typeface="Montserrat Bold"/>
              <a:ea typeface="Montserrat Bold"/>
              <a:cs typeface="Montserrat Bold"/>
              <a:sym typeface="Montserrat Bold"/>
            </a:endParaRPr>
          </a:p>
          <a:p>
            <a:pPr marL="345445" lvl="1" indent="-172723" algn="l">
              <a:lnSpc>
                <a:spcPts val="2560"/>
              </a:lnSpc>
              <a:buFont typeface="Arial"/>
              <a:buChar char="•"/>
            </a:pPr>
            <a:r>
              <a:rPr lang="en-US" sz="1600" b="1">
                <a:solidFill>
                  <a:srgbClr val="FFFFFF"/>
                </a:solidFill>
                <a:latin typeface="Montserrat Bold"/>
                <a:ea typeface="Montserrat Bold"/>
                <a:cs typeface="Montserrat Bold"/>
                <a:sym typeface="Montserrat Bold"/>
              </a:rPr>
              <a:t>Turnout or bunker gear clothing is limited to 10 years of use per NFPA standards.</a:t>
            </a:r>
          </a:p>
          <a:p>
            <a:pPr algn="l">
              <a:lnSpc>
                <a:spcPts val="2240"/>
              </a:lnSpc>
            </a:pPr>
            <a:endParaRPr lang="en-US" sz="1600" b="1">
              <a:solidFill>
                <a:srgbClr val="FFFFFF"/>
              </a:solidFill>
              <a:latin typeface="Montserrat Bold"/>
              <a:ea typeface="Montserrat Bold"/>
              <a:cs typeface="Montserrat Bold"/>
              <a:sym typeface="Montserrat Bold"/>
            </a:endParaRPr>
          </a:p>
        </p:txBody>
      </p:sp>
      <p:sp>
        <p:nvSpPr>
          <p:cNvPr id="8" name="Freeform 8"/>
          <p:cNvSpPr/>
          <p:nvPr/>
        </p:nvSpPr>
        <p:spPr>
          <a:xfrm>
            <a:off x="7788688" y="0"/>
            <a:ext cx="6853714" cy="10287000"/>
          </a:xfrm>
          <a:custGeom>
            <a:avLst/>
            <a:gdLst/>
            <a:ahLst/>
            <a:cxnLst/>
            <a:rect l="l" t="t" r="r" b="b"/>
            <a:pathLst>
              <a:path w="6853714" h="10287000">
                <a:moveTo>
                  <a:pt x="0" y="0"/>
                </a:moveTo>
                <a:lnTo>
                  <a:pt x="6853714" y="0"/>
                </a:lnTo>
                <a:lnTo>
                  <a:pt x="6853714" y="10287000"/>
                </a:lnTo>
                <a:lnTo>
                  <a:pt x="0" y="10287000"/>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1028700" y="3423757"/>
            <a:ext cx="6553637" cy="341249"/>
          </a:xfrm>
          <a:prstGeom prst="rect">
            <a:avLst/>
          </a:prstGeom>
        </p:spPr>
        <p:txBody>
          <a:bodyPr lIns="0" tIns="0" rIns="0" bIns="0" rtlCol="0" anchor="t">
            <a:spAutoFit/>
          </a:bodyPr>
          <a:lstStyle/>
          <a:p>
            <a:pPr algn="l">
              <a:lnSpc>
                <a:spcPts val="2728"/>
              </a:lnSpc>
            </a:pPr>
            <a:r>
              <a:rPr lang="en-US" sz="2200" b="1">
                <a:solidFill>
                  <a:srgbClr val="2584C6"/>
                </a:solidFill>
                <a:latin typeface="Montserrat Bold"/>
                <a:ea typeface="Montserrat Bold"/>
                <a:cs typeface="Montserrat Bold"/>
                <a:sym typeface="Montserrat Bold"/>
              </a:rPr>
              <a:t>Costs to Municipalities:</a:t>
            </a:r>
          </a:p>
        </p:txBody>
      </p:sp>
      <p:sp>
        <p:nvSpPr>
          <p:cNvPr id="10" name="TextBox 10"/>
          <p:cNvSpPr txBox="1"/>
          <p:nvPr/>
        </p:nvSpPr>
        <p:spPr>
          <a:xfrm>
            <a:off x="13621349" y="948567"/>
            <a:ext cx="4021871" cy="730758"/>
          </a:xfrm>
          <a:prstGeom prst="rect">
            <a:avLst/>
          </a:prstGeom>
        </p:spPr>
        <p:txBody>
          <a:bodyPr lIns="0" tIns="0" rIns="0" bIns="0" rtlCol="0" anchor="t">
            <a:spAutoFit/>
          </a:bodyPr>
          <a:lstStyle/>
          <a:p>
            <a:pPr algn="l">
              <a:lnSpc>
                <a:spcPts val="2976"/>
              </a:lnSpc>
            </a:pPr>
            <a:r>
              <a:rPr lang="en-US" sz="2400" b="1">
                <a:solidFill>
                  <a:srgbClr val="FFFFFF"/>
                </a:solidFill>
                <a:latin typeface="Montserrat Bold"/>
                <a:ea typeface="Montserrat Bold"/>
                <a:cs typeface="Montserrat Bold"/>
                <a:sym typeface="Montserrat Bold"/>
              </a:rPr>
              <a:t>Increased healthcare claims for firefighters.</a:t>
            </a:r>
          </a:p>
        </p:txBody>
      </p:sp>
      <p:grpSp>
        <p:nvGrpSpPr>
          <p:cNvPr id="11" name="Group 11"/>
          <p:cNvGrpSpPr/>
          <p:nvPr/>
        </p:nvGrpSpPr>
        <p:grpSpPr>
          <a:xfrm>
            <a:off x="14508577" y="8270636"/>
            <a:ext cx="2978750" cy="1120127"/>
            <a:chOff x="0" y="0"/>
            <a:chExt cx="3971667" cy="1493502"/>
          </a:xfrm>
        </p:grpSpPr>
        <p:grpSp>
          <p:nvGrpSpPr>
            <p:cNvPr id="12" name="Group 12"/>
            <p:cNvGrpSpPr/>
            <p:nvPr/>
          </p:nvGrpSpPr>
          <p:grpSpPr>
            <a:xfrm>
              <a:off x="0" y="0"/>
              <a:ext cx="3971667" cy="1493502"/>
              <a:chOff x="0" y="0"/>
              <a:chExt cx="750169" cy="282093"/>
            </a:xfrm>
          </p:grpSpPr>
          <p:sp>
            <p:nvSpPr>
              <p:cNvPr id="13" name="Freeform 13"/>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14" name="TextBox 14"/>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15" name="Freeform 15"/>
            <p:cNvSpPr/>
            <p:nvPr/>
          </p:nvSpPr>
          <p:spPr>
            <a:xfrm>
              <a:off x="402746" y="206777"/>
              <a:ext cx="3191953" cy="1030105"/>
            </a:xfrm>
            <a:custGeom>
              <a:avLst/>
              <a:gdLst/>
              <a:ahLst/>
              <a:cxnLst/>
              <a:rect l="l" t="t" r="r" b="b"/>
              <a:pathLst>
                <a:path w="3191953" h="1030105">
                  <a:moveTo>
                    <a:pt x="0" y="0"/>
                  </a:moveTo>
                  <a:lnTo>
                    <a:pt x="3191953" y="0"/>
                  </a:lnTo>
                  <a:lnTo>
                    <a:pt x="3191953" y="1030105"/>
                  </a:lnTo>
                  <a:lnTo>
                    <a:pt x="0" y="1030105"/>
                  </a:lnTo>
                  <a:lnTo>
                    <a:pt x="0" y="0"/>
                  </a:lnTo>
                  <a:close/>
                </a:path>
              </a:pathLst>
            </a:custGeom>
            <a:blipFill>
              <a:blip r:embed="rId3"/>
              <a:stretch>
                <a:fillRect/>
              </a:stretch>
            </a:blipFill>
          </p:spPr>
          <p:txBody>
            <a:bodyPr/>
            <a:lstStyle/>
            <a:p>
              <a:endParaRPr lang="en-US"/>
            </a:p>
          </p:txBody>
        </p:sp>
      </p:grpSp>
      <p:grpSp>
        <p:nvGrpSpPr>
          <p:cNvPr id="16" name="Group 16"/>
          <p:cNvGrpSpPr/>
          <p:nvPr/>
        </p:nvGrpSpPr>
        <p:grpSpPr>
          <a:xfrm rot="-10800000">
            <a:off x="14047397" y="9753412"/>
            <a:ext cx="4240603" cy="533588"/>
            <a:chOff x="0" y="0"/>
            <a:chExt cx="5654137" cy="711450"/>
          </a:xfrm>
        </p:grpSpPr>
        <p:sp>
          <p:nvSpPr>
            <p:cNvPr id="17" name="AutoShape 17"/>
            <p:cNvSpPr/>
            <p:nvPr/>
          </p:nvSpPr>
          <p:spPr>
            <a:xfrm>
              <a:off x="0" y="0"/>
              <a:ext cx="5654137" cy="711450"/>
            </a:xfrm>
            <a:prstGeom prst="rect">
              <a:avLst/>
            </a:prstGeom>
            <a:solidFill>
              <a:srgbClr val="D2D3D4"/>
            </a:solidFill>
          </p:spPr>
          <p:txBody>
            <a:bodyPr/>
            <a:lstStyle/>
            <a:p>
              <a:endParaRPr lang="en-US"/>
            </a:p>
          </p:txBody>
        </p:sp>
      </p:grpSp>
      <p:sp>
        <p:nvSpPr>
          <p:cNvPr id="18" name="TextBox 18"/>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5263" y="1653729"/>
            <a:ext cx="1324808" cy="1324808"/>
          </a:xfrm>
          <a:custGeom>
            <a:avLst/>
            <a:gdLst/>
            <a:ahLst/>
            <a:cxnLst/>
            <a:rect l="l" t="t" r="r" b="b"/>
            <a:pathLst>
              <a:path w="1324808" h="1324808">
                <a:moveTo>
                  <a:pt x="0" y="0"/>
                </a:moveTo>
                <a:lnTo>
                  <a:pt x="1324808" y="0"/>
                </a:lnTo>
                <a:lnTo>
                  <a:pt x="1324808" y="1324807"/>
                </a:lnTo>
                <a:lnTo>
                  <a:pt x="0" y="1324807"/>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a:grpSpLocks noChangeAspect="1"/>
          </p:cNvGrpSpPr>
          <p:nvPr/>
        </p:nvGrpSpPr>
        <p:grpSpPr>
          <a:xfrm rot="5400000">
            <a:off x="1740766" y="1028700"/>
            <a:ext cx="5086828" cy="5086828"/>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2584C6">
                <a:alpha val="83922"/>
              </a:srgbClr>
            </a:solidFill>
          </p:spPr>
          <p:txBody>
            <a:bodyPr/>
            <a:lstStyle/>
            <a:p>
              <a:endParaRPr lang="en-US"/>
            </a:p>
          </p:txBody>
        </p:sp>
        <p:sp>
          <p:nvSpPr>
            <p:cNvPr id="5" name="Freeform 5"/>
            <p:cNvSpPr/>
            <p:nvPr/>
          </p:nvSpPr>
          <p:spPr>
            <a:xfrm flipH="1">
              <a:off x="353169" y="392402"/>
              <a:ext cx="5643663" cy="5618536"/>
            </a:xfrm>
            <a:custGeom>
              <a:avLst/>
              <a:gdLst/>
              <a:ahLst/>
              <a:cxnLst/>
              <a:rect l="l" t="t" r="r" b="b"/>
              <a:pathLst>
                <a:path w="5643663" h="5618536">
                  <a:moveTo>
                    <a:pt x="2821831" y="28"/>
                  </a:moveTo>
                  <a:cubicBezTo>
                    <a:pt x="3828469" y="-4474"/>
                    <a:pt x="4760572" y="529978"/>
                    <a:pt x="5265195" y="1401009"/>
                  </a:cubicBezTo>
                  <a:cubicBezTo>
                    <a:pt x="5769818" y="2272040"/>
                    <a:pt x="5769818" y="3346496"/>
                    <a:pt x="5265195" y="4217527"/>
                  </a:cubicBezTo>
                  <a:cubicBezTo>
                    <a:pt x="4760572" y="5088558"/>
                    <a:pt x="3828469" y="5623010"/>
                    <a:pt x="2821831" y="5618508"/>
                  </a:cubicBezTo>
                  <a:cubicBezTo>
                    <a:pt x="1815193" y="5623010"/>
                    <a:pt x="883090" y="5088558"/>
                    <a:pt x="378467" y="4217527"/>
                  </a:cubicBezTo>
                  <a:cubicBezTo>
                    <a:pt x="-126156" y="3346496"/>
                    <a:pt x="-126156" y="2272040"/>
                    <a:pt x="378467" y="1401009"/>
                  </a:cubicBezTo>
                  <a:cubicBezTo>
                    <a:pt x="883090" y="529977"/>
                    <a:pt x="1815193" y="-4474"/>
                    <a:pt x="2821831" y="28"/>
                  </a:cubicBezTo>
                  <a:close/>
                </a:path>
              </a:pathLst>
            </a:custGeom>
            <a:solidFill>
              <a:srgbClr val="2584C6">
                <a:alpha val="83922"/>
              </a:srgbClr>
            </a:solidFill>
            <a:ln w="12700">
              <a:solidFill>
                <a:srgbClr val="000000"/>
              </a:solidFill>
            </a:ln>
          </p:spPr>
          <p:txBody>
            <a:bodyPr/>
            <a:lstStyle/>
            <a:p>
              <a:endParaRPr lang="en-US"/>
            </a:p>
          </p:txBody>
        </p:sp>
      </p:grpSp>
      <p:grpSp>
        <p:nvGrpSpPr>
          <p:cNvPr id="6" name="Group 6"/>
          <p:cNvGrpSpPr>
            <a:grpSpLocks noChangeAspect="1"/>
          </p:cNvGrpSpPr>
          <p:nvPr/>
        </p:nvGrpSpPr>
        <p:grpSpPr>
          <a:xfrm>
            <a:off x="1740766" y="1351333"/>
            <a:ext cx="7584334" cy="7584334"/>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002D59"/>
            </a:solidFill>
          </p:spPr>
          <p:txBody>
            <a:bodyPr/>
            <a:lstStyle/>
            <a:p>
              <a:endParaRPr lang="en-US"/>
            </a:p>
          </p:txBody>
        </p:sp>
        <p:sp>
          <p:nvSpPr>
            <p:cNvPr id="8" name="Freeform 8"/>
            <p:cNvSpPr/>
            <p:nvPr/>
          </p:nvSpPr>
          <p:spPr>
            <a:xfrm>
              <a:off x="353169" y="392402"/>
              <a:ext cx="5643663" cy="5618536"/>
            </a:xfrm>
            <a:custGeom>
              <a:avLst/>
              <a:gdLst/>
              <a:ahLst/>
              <a:cxnLst/>
              <a:rect l="l" t="t" r="r" b="b"/>
              <a:pathLst>
                <a:path w="5643663" h="5618536">
                  <a:moveTo>
                    <a:pt x="2821831" y="28"/>
                  </a:moveTo>
                  <a:cubicBezTo>
                    <a:pt x="1815193" y="-4474"/>
                    <a:pt x="883090" y="529978"/>
                    <a:pt x="378467" y="1401009"/>
                  </a:cubicBezTo>
                  <a:cubicBezTo>
                    <a:pt x="-126156" y="2272040"/>
                    <a:pt x="-126156" y="3346496"/>
                    <a:pt x="378467" y="4217527"/>
                  </a:cubicBezTo>
                  <a:cubicBezTo>
                    <a:pt x="883090" y="5088558"/>
                    <a:pt x="1815193" y="5623010"/>
                    <a:pt x="2821831" y="5618508"/>
                  </a:cubicBezTo>
                  <a:cubicBezTo>
                    <a:pt x="3828469" y="5623010"/>
                    <a:pt x="4760572" y="5088558"/>
                    <a:pt x="5265195" y="4217527"/>
                  </a:cubicBezTo>
                  <a:cubicBezTo>
                    <a:pt x="5769818" y="3346496"/>
                    <a:pt x="5769818" y="2272040"/>
                    <a:pt x="5265195" y="1401009"/>
                  </a:cubicBezTo>
                  <a:cubicBezTo>
                    <a:pt x="4760572" y="529977"/>
                    <a:pt x="3828469" y="-4474"/>
                    <a:pt x="2821831" y="28"/>
                  </a:cubicBezTo>
                  <a:close/>
                </a:path>
              </a:pathLst>
            </a:custGeom>
            <a:blipFill>
              <a:blip r:embed="rId3"/>
              <a:stretch>
                <a:fillRect l="-24572" r="-24572"/>
              </a:stretch>
            </a:blipFill>
          </p:spPr>
          <p:txBody>
            <a:bodyPr/>
            <a:lstStyle/>
            <a:p>
              <a:endParaRPr lang="en-US"/>
            </a:p>
          </p:txBody>
        </p:sp>
      </p:grpSp>
      <p:sp>
        <p:nvSpPr>
          <p:cNvPr id="9" name="Freeform 9"/>
          <p:cNvSpPr/>
          <p:nvPr/>
        </p:nvSpPr>
        <p:spPr>
          <a:xfrm>
            <a:off x="2070174" y="2712525"/>
            <a:ext cx="1198614" cy="870493"/>
          </a:xfrm>
          <a:custGeom>
            <a:avLst/>
            <a:gdLst/>
            <a:ahLst/>
            <a:cxnLst/>
            <a:rect l="l" t="t" r="r" b="b"/>
            <a:pathLst>
              <a:path w="1198614" h="870493">
                <a:moveTo>
                  <a:pt x="0" y="0"/>
                </a:moveTo>
                <a:lnTo>
                  <a:pt x="1198614" y="0"/>
                </a:lnTo>
                <a:lnTo>
                  <a:pt x="1198614" y="870494"/>
                </a:lnTo>
                <a:lnTo>
                  <a:pt x="0" y="87049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9868025" y="1057275"/>
            <a:ext cx="6679210" cy="844097"/>
          </a:xfrm>
          <a:prstGeom prst="rect">
            <a:avLst/>
          </a:prstGeom>
        </p:spPr>
        <p:txBody>
          <a:bodyPr lIns="0" tIns="0" rIns="0" bIns="0" rtlCol="0" anchor="t">
            <a:spAutoFit/>
          </a:bodyPr>
          <a:lstStyle/>
          <a:p>
            <a:pPr algn="l">
              <a:lnSpc>
                <a:spcPts val="6582"/>
              </a:lnSpc>
            </a:pPr>
            <a:r>
              <a:rPr lang="en-US" sz="5773" b="1">
                <a:solidFill>
                  <a:srgbClr val="002D59"/>
                </a:solidFill>
                <a:latin typeface="Montserrat Bold"/>
                <a:ea typeface="Montserrat Bold"/>
                <a:cs typeface="Montserrat Bold"/>
                <a:sym typeface="Montserrat Bold"/>
              </a:rPr>
              <a:t>Legal Landscape</a:t>
            </a:r>
          </a:p>
        </p:txBody>
      </p:sp>
      <p:sp>
        <p:nvSpPr>
          <p:cNvPr id="11" name="TextBox 11"/>
          <p:cNvSpPr txBox="1"/>
          <p:nvPr/>
        </p:nvSpPr>
        <p:spPr>
          <a:xfrm>
            <a:off x="9924098" y="2582648"/>
            <a:ext cx="7076073" cy="3961759"/>
          </a:xfrm>
          <a:prstGeom prst="rect">
            <a:avLst/>
          </a:prstGeom>
        </p:spPr>
        <p:txBody>
          <a:bodyPr lIns="0" tIns="0" rIns="0" bIns="0" rtlCol="0" anchor="t">
            <a:spAutoFit/>
          </a:bodyPr>
          <a:lstStyle/>
          <a:p>
            <a:pPr algn="l">
              <a:lnSpc>
                <a:spcPts val="3743"/>
              </a:lnSpc>
            </a:pPr>
            <a:r>
              <a:rPr lang="en-US" sz="2399" b="1">
                <a:solidFill>
                  <a:srgbClr val="002D59"/>
                </a:solidFill>
                <a:latin typeface="Montserrat Bold"/>
                <a:ea typeface="Montserrat Bold"/>
                <a:cs typeface="Montserrat Bold"/>
                <a:sym typeface="Montserrat Bold"/>
              </a:rPr>
              <a:t>PFAS Litigation Overview:</a:t>
            </a:r>
          </a:p>
          <a:p>
            <a:pPr algn="l">
              <a:lnSpc>
                <a:spcPts val="936"/>
              </a:lnSpc>
            </a:pPr>
            <a:endParaRPr lang="en-US" sz="2399" b="1">
              <a:solidFill>
                <a:srgbClr val="002D59"/>
              </a:solidFill>
              <a:latin typeface="Montserrat Bold"/>
              <a:ea typeface="Montserrat Bold"/>
              <a:cs typeface="Montserrat Bold"/>
              <a:sym typeface="Montserrat Bold"/>
            </a:endParaRPr>
          </a:p>
          <a:p>
            <a:pPr marL="388618" lvl="1" indent="-194309" algn="l">
              <a:lnSpc>
                <a:spcPts val="2807"/>
              </a:lnSpc>
              <a:buFont typeface="Arial"/>
              <a:buChar char="•"/>
            </a:pPr>
            <a:r>
              <a:rPr lang="en-US" sz="1799">
                <a:solidFill>
                  <a:srgbClr val="002D59"/>
                </a:solidFill>
                <a:latin typeface="Montserrat"/>
                <a:ea typeface="Montserrat"/>
                <a:cs typeface="Montserrat"/>
                <a:sym typeface="Montserrat"/>
              </a:rPr>
              <a:t>Lawsuits against manufacturers of PFAS and turnout gear.</a:t>
            </a:r>
          </a:p>
          <a:p>
            <a:pPr algn="l">
              <a:lnSpc>
                <a:spcPts val="1560"/>
              </a:lnSpc>
            </a:pPr>
            <a:endParaRPr lang="en-US" sz="1799">
              <a:solidFill>
                <a:srgbClr val="002D59"/>
              </a:solidFill>
              <a:latin typeface="Montserrat"/>
              <a:ea typeface="Montserrat"/>
              <a:cs typeface="Montserrat"/>
              <a:sym typeface="Montserrat"/>
            </a:endParaRPr>
          </a:p>
          <a:p>
            <a:pPr marL="388618" lvl="1" indent="-194309" algn="l">
              <a:lnSpc>
                <a:spcPts val="2807"/>
              </a:lnSpc>
              <a:buFont typeface="Arial"/>
              <a:buChar char="•"/>
            </a:pPr>
            <a:r>
              <a:rPr lang="en-US" sz="1799" b="1">
                <a:solidFill>
                  <a:srgbClr val="002D59"/>
                </a:solidFill>
                <a:latin typeface="Montserrat Bold"/>
                <a:ea typeface="Montserrat Bold"/>
                <a:cs typeface="Montserrat Bold"/>
                <a:sym typeface="Montserrat Bold"/>
              </a:rPr>
              <a:t>Precedents</a:t>
            </a:r>
            <a:r>
              <a:rPr lang="en-US" sz="1799">
                <a:solidFill>
                  <a:srgbClr val="002D59"/>
                </a:solidFill>
                <a:latin typeface="Montserrat"/>
                <a:ea typeface="Montserrat"/>
                <a:cs typeface="Montserrat"/>
                <a:sym typeface="Montserrat"/>
              </a:rPr>
              <a:t>: We have successfully recovered compensation from PFAS manufacturers on behalf of municipalities and public water systems for costs associated with remediation efforts. these recoveries have provided critical financial support to address contamination, safeguard public health, and ensure access to clean and safe water. </a:t>
            </a:r>
          </a:p>
        </p:txBody>
      </p:sp>
      <p:sp>
        <p:nvSpPr>
          <p:cNvPr id="12" name="TextBox 12"/>
          <p:cNvSpPr txBox="1"/>
          <p:nvPr/>
        </p:nvSpPr>
        <p:spPr>
          <a:xfrm>
            <a:off x="9924098" y="7326904"/>
            <a:ext cx="7076073" cy="1203606"/>
          </a:xfrm>
          <a:prstGeom prst="rect">
            <a:avLst/>
          </a:prstGeom>
        </p:spPr>
        <p:txBody>
          <a:bodyPr lIns="0" tIns="0" rIns="0" bIns="0" rtlCol="0" anchor="t">
            <a:spAutoFit/>
          </a:bodyPr>
          <a:lstStyle/>
          <a:p>
            <a:pPr algn="l">
              <a:lnSpc>
                <a:spcPts val="2807"/>
              </a:lnSpc>
            </a:pPr>
            <a:r>
              <a:rPr lang="en-US" sz="1799" b="1">
                <a:solidFill>
                  <a:srgbClr val="002D59"/>
                </a:solidFill>
                <a:latin typeface="Montserrat Bold"/>
                <a:ea typeface="Montserrat Bold"/>
                <a:cs typeface="Montserrat Bold"/>
                <a:sym typeface="Montserrat Bold"/>
              </a:rPr>
              <a:t>Municipal Rights and Claims:</a:t>
            </a:r>
          </a:p>
          <a:p>
            <a:pPr algn="l">
              <a:lnSpc>
                <a:spcPts val="1248"/>
              </a:lnSpc>
            </a:pPr>
            <a:endParaRPr lang="en-US" sz="1799" b="1">
              <a:solidFill>
                <a:srgbClr val="002D59"/>
              </a:solidFill>
              <a:latin typeface="Montserrat Bold"/>
              <a:ea typeface="Montserrat Bold"/>
              <a:cs typeface="Montserrat Bold"/>
              <a:sym typeface="Montserrat Bold"/>
            </a:endParaRPr>
          </a:p>
          <a:p>
            <a:pPr marL="388618" lvl="1" indent="-194309" algn="l">
              <a:lnSpc>
                <a:spcPts val="2807"/>
              </a:lnSpc>
              <a:buFont typeface="Arial"/>
              <a:buChar char="•"/>
            </a:pPr>
            <a:r>
              <a:rPr lang="en-US" sz="1799">
                <a:solidFill>
                  <a:srgbClr val="002D59"/>
                </a:solidFill>
                <a:latin typeface="Montserrat"/>
                <a:ea typeface="Montserrat"/>
                <a:cs typeface="Montserrat"/>
                <a:sym typeface="Montserrat"/>
              </a:rPr>
              <a:t>Recouping costs for contaminated gear, healthcare expenses.</a:t>
            </a:r>
          </a:p>
        </p:txBody>
      </p:sp>
      <p:grpSp>
        <p:nvGrpSpPr>
          <p:cNvPr id="13" name="Group 13"/>
          <p:cNvGrpSpPr/>
          <p:nvPr/>
        </p:nvGrpSpPr>
        <p:grpSpPr>
          <a:xfrm>
            <a:off x="1740766" y="9015955"/>
            <a:ext cx="2207230" cy="830005"/>
            <a:chOff x="0" y="0"/>
            <a:chExt cx="2942973" cy="1106673"/>
          </a:xfrm>
        </p:grpSpPr>
        <p:grpSp>
          <p:nvGrpSpPr>
            <p:cNvPr id="14" name="Group 14"/>
            <p:cNvGrpSpPr/>
            <p:nvPr/>
          </p:nvGrpSpPr>
          <p:grpSpPr>
            <a:xfrm>
              <a:off x="0" y="0"/>
              <a:ext cx="2942973" cy="1106673"/>
              <a:chOff x="0" y="0"/>
              <a:chExt cx="750169" cy="282093"/>
            </a:xfrm>
          </p:grpSpPr>
          <p:sp>
            <p:nvSpPr>
              <p:cNvPr id="15" name="Freeform 15"/>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16" name="TextBox 16"/>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17" name="Freeform 17"/>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5"/>
              <a:stretch>
                <a:fillRect/>
              </a:stretch>
            </a:blipFill>
          </p:spPr>
          <p:txBody>
            <a:bodyPr/>
            <a:lstStyle/>
            <a:p>
              <a:endParaRPr lang="en-US"/>
            </a:p>
          </p:txBody>
        </p:sp>
      </p:grpSp>
      <p:grpSp>
        <p:nvGrpSpPr>
          <p:cNvPr id="18" name="Group 18"/>
          <p:cNvGrpSpPr/>
          <p:nvPr/>
        </p:nvGrpSpPr>
        <p:grpSpPr>
          <a:xfrm rot="-10800000">
            <a:off x="14047397" y="9753412"/>
            <a:ext cx="4240603" cy="533588"/>
            <a:chOff x="0" y="0"/>
            <a:chExt cx="5654137" cy="711450"/>
          </a:xfrm>
        </p:grpSpPr>
        <p:sp>
          <p:nvSpPr>
            <p:cNvPr id="19" name="AutoShape 19"/>
            <p:cNvSpPr/>
            <p:nvPr/>
          </p:nvSpPr>
          <p:spPr>
            <a:xfrm>
              <a:off x="0" y="0"/>
              <a:ext cx="5654137" cy="711450"/>
            </a:xfrm>
            <a:prstGeom prst="rect">
              <a:avLst/>
            </a:prstGeom>
            <a:solidFill>
              <a:srgbClr val="D2D3D4"/>
            </a:solidFill>
          </p:spPr>
          <p:txBody>
            <a:bodyPr/>
            <a:lstStyle/>
            <a:p>
              <a:endParaRPr lang="en-US"/>
            </a:p>
          </p:txBody>
        </p:sp>
      </p:grpSp>
      <p:sp>
        <p:nvSpPr>
          <p:cNvPr id="20" name="TextBox 20"/>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3692" y="-283995"/>
            <a:ext cx="7584334" cy="5579743"/>
            <a:chOff x="0" y="0"/>
            <a:chExt cx="940532" cy="691943"/>
          </a:xfrm>
        </p:grpSpPr>
        <p:sp>
          <p:nvSpPr>
            <p:cNvPr id="3" name="Freeform 3"/>
            <p:cNvSpPr/>
            <p:nvPr/>
          </p:nvSpPr>
          <p:spPr>
            <a:xfrm>
              <a:off x="0" y="0"/>
              <a:ext cx="940532" cy="691943"/>
            </a:xfrm>
            <a:custGeom>
              <a:avLst/>
              <a:gdLst/>
              <a:ahLst/>
              <a:cxnLst/>
              <a:rect l="l" t="t" r="r" b="b"/>
              <a:pathLst>
                <a:path w="940532" h="691943">
                  <a:moveTo>
                    <a:pt x="23478" y="0"/>
                  </a:moveTo>
                  <a:lnTo>
                    <a:pt x="917054" y="0"/>
                  </a:lnTo>
                  <a:cubicBezTo>
                    <a:pt x="923281" y="0"/>
                    <a:pt x="929252" y="2474"/>
                    <a:pt x="933655" y="6877"/>
                  </a:cubicBezTo>
                  <a:cubicBezTo>
                    <a:pt x="938058" y="11279"/>
                    <a:pt x="940532" y="17251"/>
                    <a:pt x="940532" y="23478"/>
                  </a:cubicBezTo>
                  <a:lnTo>
                    <a:pt x="940532" y="668465"/>
                  </a:lnTo>
                  <a:cubicBezTo>
                    <a:pt x="940532" y="681432"/>
                    <a:pt x="930021" y="691943"/>
                    <a:pt x="917054" y="691943"/>
                  </a:cubicBezTo>
                  <a:lnTo>
                    <a:pt x="23478" y="691943"/>
                  </a:lnTo>
                  <a:cubicBezTo>
                    <a:pt x="10511" y="691943"/>
                    <a:pt x="0" y="681432"/>
                    <a:pt x="0" y="668465"/>
                  </a:cubicBezTo>
                  <a:lnTo>
                    <a:pt x="0" y="23478"/>
                  </a:lnTo>
                  <a:cubicBezTo>
                    <a:pt x="0" y="10511"/>
                    <a:pt x="10511" y="0"/>
                    <a:pt x="23478" y="0"/>
                  </a:cubicBezTo>
                  <a:close/>
                </a:path>
              </a:pathLst>
            </a:custGeom>
            <a:blipFill>
              <a:blip r:embed="rId2"/>
              <a:stretch>
                <a:fillRect l="-5211" r="-5211"/>
              </a:stretch>
            </a:blipFill>
          </p:spPr>
          <p:txBody>
            <a:bodyPr/>
            <a:lstStyle/>
            <a:p>
              <a:endParaRPr lang="en-US"/>
            </a:p>
          </p:txBody>
        </p:sp>
      </p:grpSp>
      <p:grpSp>
        <p:nvGrpSpPr>
          <p:cNvPr id="4" name="Group 4"/>
          <p:cNvGrpSpPr/>
          <p:nvPr/>
        </p:nvGrpSpPr>
        <p:grpSpPr>
          <a:xfrm>
            <a:off x="13908479" y="3652297"/>
            <a:ext cx="2774212" cy="1643451"/>
            <a:chOff x="0" y="0"/>
            <a:chExt cx="1064791" cy="630785"/>
          </a:xfrm>
        </p:grpSpPr>
        <p:sp>
          <p:nvSpPr>
            <p:cNvPr id="5" name="Freeform 5"/>
            <p:cNvSpPr/>
            <p:nvPr/>
          </p:nvSpPr>
          <p:spPr>
            <a:xfrm>
              <a:off x="0" y="0"/>
              <a:ext cx="1064791" cy="630785"/>
            </a:xfrm>
            <a:custGeom>
              <a:avLst/>
              <a:gdLst/>
              <a:ahLst/>
              <a:cxnLst/>
              <a:rect l="l" t="t" r="r" b="b"/>
              <a:pathLst>
                <a:path w="1064791" h="630785">
                  <a:moveTo>
                    <a:pt x="69767" y="0"/>
                  </a:moveTo>
                  <a:lnTo>
                    <a:pt x="995024" y="0"/>
                  </a:lnTo>
                  <a:cubicBezTo>
                    <a:pt x="1033555" y="0"/>
                    <a:pt x="1064791" y="31236"/>
                    <a:pt x="1064791" y="69767"/>
                  </a:cubicBezTo>
                  <a:lnTo>
                    <a:pt x="1064791" y="561018"/>
                  </a:lnTo>
                  <a:cubicBezTo>
                    <a:pt x="1064791" y="599550"/>
                    <a:pt x="1033555" y="630785"/>
                    <a:pt x="995024" y="630785"/>
                  </a:cubicBezTo>
                  <a:lnTo>
                    <a:pt x="69767" y="630785"/>
                  </a:lnTo>
                  <a:cubicBezTo>
                    <a:pt x="31236" y="630785"/>
                    <a:pt x="0" y="599550"/>
                    <a:pt x="0" y="561018"/>
                  </a:cubicBezTo>
                  <a:lnTo>
                    <a:pt x="0" y="69767"/>
                  </a:lnTo>
                  <a:cubicBezTo>
                    <a:pt x="0" y="31236"/>
                    <a:pt x="31236" y="0"/>
                    <a:pt x="69767" y="0"/>
                  </a:cubicBezTo>
                  <a:close/>
                </a:path>
              </a:pathLst>
            </a:custGeom>
            <a:solidFill>
              <a:srgbClr val="D2D3D4"/>
            </a:solidFill>
          </p:spPr>
          <p:txBody>
            <a:bodyPr/>
            <a:lstStyle/>
            <a:p>
              <a:endParaRPr lang="en-US"/>
            </a:p>
          </p:txBody>
        </p:sp>
        <p:sp>
          <p:nvSpPr>
            <p:cNvPr id="6" name="TextBox 6"/>
            <p:cNvSpPr txBox="1"/>
            <p:nvPr/>
          </p:nvSpPr>
          <p:spPr>
            <a:xfrm>
              <a:off x="0" y="-47625"/>
              <a:ext cx="1064791" cy="678410"/>
            </a:xfrm>
            <a:prstGeom prst="rect">
              <a:avLst/>
            </a:prstGeom>
          </p:spPr>
          <p:txBody>
            <a:bodyPr lIns="50800" tIns="50800" rIns="50800" bIns="50800" rtlCol="0" anchor="ctr"/>
            <a:lstStyle/>
            <a:p>
              <a:pPr algn="ctr">
                <a:lnSpc>
                  <a:spcPts val="2545"/>
                </a:lnSpc>
              </a:pPr>
              <a:endParaRPr/>
            </a:p>
          </p:txBody>
        </p:sp>
      </p:grpSp>
      <p:sp>
        <p:nvSpPr>
          <p:cNvPr id="7" name="Freeform 7"/>
          <p:cNvSpPr/>
          <p:nvPr/>
        </p:nvSpPr>
        <p:spPr>
          <a:xfrm>
            <a:off x="7784261" y="4120286"/>
            <a:ext cx="983290" cy="714115"/>
          </a:xfrm>
          <a:custGeom>
            <a:avLst/>
            <a:gdLst/>
            <a:ahLst/>
            <a:cxnLst/>
            <a:rect l="l" t="t" r="r" b="b"/>
            <a:pathLst>
              <a:path w="983290" h="714115">
                <a:moveTo>
                  <a:pt x="0" y="0"/>
                </a:moveTo>
                <a:lnTo>
                  <a:pt x="983290" y="0"/>
                </a:lnTo>
                <a:lnTo>
                  <a:pt x="983290" y="714114"/>
                </a:lnTo>
                <a:lnTo>
                  <a:pt x="0" y="71411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8"/>
          <p:cNvGrpSpPr/>
          <p:nvPr/>
        </p:nvGrpSpPr>
        <p:grpSpPr>
          <a:xfrm>
            <a:off x="10278755" y="3652297"/>
            <a:ext cx="2542168" cy="1643451"/>
            <a:chOff x="0" y="0"/>
            <a:chExt cx="975728" cy="630785"/>
          </a:xfrm>
        </p:grpSpPr>
        <p:sp>
          <p:nvSpPr>
            <p:cNvPr id="9" name="Freeform 9"/>
            <p:cNvSpPr/>
            <p:nvPr/>
          </p:nvSpPr>
          <p:spPr>
            <a:xfrm>
              <a:off x="0" y="0"/>
              <a:ext cx="975728" cy="630785"/>
            </a:xfrm>
            <a:custGeom>
              <a:avLst/>
              <a:gdLst/>
              <a:ahLst/>
              <a:cxnLst/>
              <a:rect l="l" t="t" r="r" b="b"/>
              <a:pathLst>
                <a:path w="975728" h="630785">
                  <a:moveTo>
                    <a:pt x="76135" y="0"/>
                  </a:moveTo>
                  <a:lnTo>
                    <a:pt x="899593" y="0"/>
                  </a:lnTo>
                  <a:cubicBezTo>
                    <a:pt x="941642" y="0"/>
                    <a:pt x="975728" y="34087"/>
                    <a:pt x="975728" y="76135"/>
                  </a:cubicBezTo>
                  <a:lnTo>
                    <a:pt x="975728" y="554650"/>
                  </a:lnTo>
                  <a:cubicBezTo>
                    <a:pt x="975728" y="596698"/>
                    <a:pt x="941642" y="630785"/>
                    <a:pt x="899593" y="630785"/>
                  </a:cubicBezTo>
                  <a:lnTo>
                    <a:pt x="76135" y="630785"/>
                  </a:lnTo>
                  <a:cubicBezTo>
                    <a:pt x="55943" y="630785"/>
                    <a:pt x="36578" y="622764"/>
                    <a:pt x="22299" y="608486"/>
                  </a:cubicBezTo>
                  <a:cubicBezTo>
                    <a:pt x="8021" y="594208"/>
                    <a:pt x="0" y="574843"/>
                    <a:pt x="0" y="554650"/>
                  </a:cubicBezTo>
                  <a:lnTo>
                    <a:pt x="0" y="76135"/>
                  </a:lnTo>
                  <a:cubicBezTo>
                    <a:pt x="0" y="34087"/>
                    <a:pt x="34087" y="0"/>
                    <a:pt x="76135" y="0"/>
                  </a:cubicBezTo>
                  <a:close/>
                </a:path>
              </a:pathLst>
            </a:custGeom>
            <a:solidFill>
              <a:srgbClr val="002D59"/>
            </a:solidFill>
          </p:spPr>
          <p:txBody>
            <a:bodyPr/>
            <a:lstStyle/>
            <a:p>
              <a:endParaRPr lang="en-US"/>
            </a:p>
          </p:txBody>
        </p:sp>
        <p:sp>
          <p:nvSpPr>
            <p:cNvPr id="10" name="TextBox 10"/>
            <p:cNvSpPr txBox="1"/>
            <p:nvPr/>
          </p:nvSpPr>
          <p:spPr>
            <a:xfrm>
              <a:off x="0" y="-47625"/>
              <a:ext cx="975728" cy="678410"/>
            </a:xfrm>
            <a:prstGeom prst="rect">
              <a:avLst/>
            </a:prstGeom>
          </p:spPr>
          <p:txBody>
            <a:bodyPr lIns="50800" tIns="50800" rIns="50800" bIns="50800" rtlCol="0" anchor="ctr"/>
            <a:lstStyle/>
            <a:p>
              <a:pPr algn="ctr">
                <a:lnSpc>
                  <a:spcPts val="2545"/>
                </a:lnSpc>
              </a:pPr>
              <a:endParaRPr/>
            </a:p>
          </p:txBody>
        </p:sp>
      </p:grpSp>
      <p:sp>
        <p:nvSpPr>
          <p:cNvPr id="11" name="Freeform 11"/>
          <p:cNvSpPr/>
          <p:nvPr/>
        </p:nvSpPr>
        <p:spPr>
          <a:xfrm flipH="1">
            <a:off x="17021744" y="224609"/>
            <a:ext cx="1042233" cy="1042233"/>
          </a:xfrm>
          <a:custGeom>
            <a:avLst/>
            <a:gdLst/>
            <a:ahLst/>
            <a:cxnLst/>
            <a:rect l="l" t="t" r="r" b="b"/>
            <a:pathLst>
              <a:path w="1042233" h="1042233">
                <a:moveTo>
                  <a:pt x="1042233" y="0"/>
                </a:moveTo>
                <a:lnTo>
                  <a:pt x="0" y="0"/>
                </a:lnTo>
                <a:lnTo>
                  <a:pt x="0" y="1042233"/>
                </a:lnTo>
                <a:lnTo>
                  <a:pt x="1042233" y="1042233"/>
                </a:lnTo>
                <a:lnTo>
                  <a:pt x="104223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 name="Group 12"/>
          <p:cNvGrpSpPr/>
          <p:nvPr/>
        </p:nvGrpSpPr>
        <p:grpSpPr>
          <a:xfrm>
            <a:off x="9677450" y="3001025"/>
            <a:ext cx="1119261" cy="111926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84C6"/>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545"/>
                </a:lnSpc>
              </a:pPr>
              <a:endParaRPr/>
            </a:p>
          </p:txBody>
        </p:sp>
      </p:grpSp>
      <p:sp>
        <p:nvSpPr>
          <p:cNvPr id="15" name="TextBox 15"/>
          <p:cNvSpPr txBox="1"/>
          <p:nvPr/>
        </p:nvSpPr>
        <p:spPr>
          <a:xfrm>
            <a:off x="10696840" y="4050578"/>
            <a:ext cx="1934413" cy="961034"/>
          </a:xfrm>
          <a:prstGeom prst="rect">
            <a:avLst/>
          </a:prstGeom>
        </p:spPr>
        <p:txBody>
          <a:bodyPr lIns="0" tIns="0" rIns="0" bIns="0" rtlCol="0" anchor="t">
            <a:spAutoFit/>
          </a:bodyPr>
          <a:lstStyle/>
          <a:p>
            <a:pPr algn="l">
              <a:lnSpc>
                <a:spcPts val="2593"/>
              </a:lnSpc>
            </a:pPr>
            <a:r>
              <a:rPr lang="en-US" sz="1852" b="1">
                <a:solidFill>
                  <a:srgbClr val="FFFFFF"/>
                </a:solidFill>
                <a:latin typeface="Montserrat Bold"/>
                <a:ea typeface="Montserrat Bold"/>
                <a:cs typeface="Montserrat Bold"/>
                <a:sym typeface="Montserrat Bold"/>
              </a:rPr>
              <a:t>Investigating potential claims</a:t>
            </a:r>
          </a:p>
        </p:txBody>
      </p:sp>
      <p:sp>
        <p:nvSpPr>
          <p:cNvPr id="16" name="Freeform 16"/>
          <p:cNvSpPr/>
          <p:nvPr/>
        </p:nvSpPr>
        <p:spPr>
          <a:xfrm>
            <a:off x="9821813" y="3192050"/>
            <a:ext cx="875027" cy="737210"/>
          </a:xfrm>
          <a:custGeom>
            <a:avLst/>
            <a:gdLst/>
            <a:ahLst/>
            <a:cxnLst/>
            <a:rect l="l" t="t" r="r" b="b"/>
            <a:pathLst>
              <a:path w="875027" h="737210">
                <a:moveTo>
                  <a:pt x="0" y="0"/>
                </a:moveTo>
                <a:lnTo>
                  <a:pt x="875027" y="0"/>
                </a:lnTo>
                <a:lnTo>
                  <a:pt x="875027" y="737211"/>
                </a:lnTo>
                <a:lnTo>
                  <a:pt x="0" y="73721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7"/>
          <p:cNvSpPr txBox="1"/>
          <p:nvPr/>
        </p:nvSpPr>
        <p:spPr>
          <a:xfrm>
            <a:off x="9419758" y="1040595"/>
            <a:ext cx="8644219" cy="844097"/>
          </a:xfrm>
          <a:prstGeom prst="rect">
            <a:avLst/>
          </a:prstGeom>
        </p:spPr>
        <p:txBody>
          <a:bodyPr lIns="0" tIns="0" rIns="0" bIns="0" rtlCol="0" anchor="t">
            <a:spAutoFit/>
          </a:bodyPr>
          <a:lstStyle/>
          <a:p>
            <a:pPr algn="l">
              <a:lnSpc>
                <a:spcPts val="6582"/>
              </a:lnSpc>
            </a:pPr>
            <a:r>
              <a:rPr lang="en-US" sz="5773" b="1">
                <a:solidFill>
                  <a:srgbClr val="002D59"/>
                </a:solidFill>
                <a:latin typeface="Montserrat Bold"/>
                <a:ea typeface="Montserrat Bold"/>
                <a:cs typeface="Montserrat Bold"/>
                <a:sym typeface="Montserrat Bold"/>
              </a:rPr>
              <a:t>Our Role in Litigation</a:t>
            </a:r>
          </a:p>
        </p:txBody>
      </p:sp>
      <p:sp>
        <p:nvSpPr>
          <p:cNvPr id="18" name="TextBox 18"/>
          <p:cNvSpPr txBox="1"/>
          <p:nvPr/>
        </p:nvSpPr>
        <p:spPr>
          <a:xfrm>
            <a:off x="9443348" y="2056142"/>
            <a:ext cx="6755149" cy="611508"/>
          </a:xfrm>
          <a:prstGeom prst="rect">
            <a:avLst/>
          </a:prstGeom>
        </p:spPr>
        <p:txBody>
          <a:bodyPr lIns="0" tIns="0" rIns="0" bIns="0" rtlCol="0" anchor="t">
            <a:spAutoFit/>
          </a:bodyPr>
          <a:lstStyle/>
          <a:p>
            <a:pPr algn="just">
              <a:lnSpc>
                <a:spcPts val="5134"/>
              </a:lnSpc>
            </a:pPr>
            <a:r>
              <a:rPr lang="en-US" sz="3291">
                <a:solidFill>
                  <a:srgbClr val="002D59"/>
                </a:solidFill>
                <a:latin typeface="Montserrat"/>
                <a:ea typeface="Montserrat"/>
                <a:cs typeface="Montserrat"/>
                <a:sym typeface="Montserrat"/>
              </a:rPr>
              <a:t>How we can help:</a:t>
            </a:r>
          </a:p>
        </p:txBody>
      </p:sp>
      <p:sp>
        <p:nvSpPr>
          <p:cNvPr id="19" name="TextBox 19"/>
          <p:cNvSpPr txBox="1"/>
          <p:nvPr/>
        </p:nvSpPr>
        <p:spPr>
          <a:xfrm>
            <a:off x="5326420" y="5972023"/>
            <a:ext cx="3696962" cy="2452370"/>
          </a:xfrm>
          <a:prstGeom prst="rect">
            <a:avLst/>
          </a:prstGeom>
        </p:spPr>
        <p:txBody>
          <a:bodyPr lIns="0" tIns="0" rIns="0" bIns="0" rtlCol="0" anchor="t">
            <a:spAutoFit/>
          </a:bodyPr>
          <a:lstStyle/>
          <a:p>
            <a:pPr algn="l">
              <a:lnSpc>
                <a:spcPts val="2519"/>
              </a:lnSpc>
            </a:pPr>
            <a:r>
              <a:rPr lang="en-US" sz="1799" b="1">
                <a:solidFill>
                  <a:srgbClr val="002D59"/>
                </a:solidFill>
                <a:latin typeface="Montserrat Bold"/>
                <a:ea typeface="Montserrat Bold"/>
                <a:cs typeface="Montserrat Bold"/>
                <a:sym typeface="Montserrat Bold"/>
              </a:rPr>
              <a:t>MAKERS OF FIBER AND FABRIC</a:t>
            </a:r>
          </a:p>
          <a:p>
            <a:pPr algn="l">
              <a:lnSpc>
                <a:spcPts val="1399"/>
              </a:lnSpc>
            </a:pPr>
            <a:endParaRPr lang="en-US" sz="1799" b="1">
              <a:solidFill>
                <a:srgbClr val="002D59"/>
              </a:solidFill>
              <a:latin typeface="Montserrat Bold"/>
              <a:ea typeface="Montserrat Bold"/>
              <a:cs typeface="Montserrat Bold"/>
              <a:sym typeface="Montserrat Bold"/>
            </a:endParaRPr>
          </a:p>
          <a:p>
            <a:pPr marL="345439" lvl="1" indent="-172720" algn="l">
              <a:lnSpc>
                <a:spcPts val="2239"/>
              </a:lnSpc>
              <a:buFont typeface="Arial"/>
              <a:buChar char="•"/>
            </a:pPr>
            <a:r>
              <a:rPr lang="en-US" sz="1599">
                <a:solidFill>
                  <a:srgbClr val="002D59"/>
                </a:solidFill>
                <a:latin typeface="Montserrat"/>
                <a:ea typeface="Montserrat"/>
                <a:cs typeface="Montserrat"/>
                <a:sym typeface="Montserrat"/>
              </a:rPr>
              <a:t>PBI Performance Products</a:t>
            </a:r>
          </a:p>
          <a:p>
            <a:pPr marL="345439" lvl="1" indent="-172720" algn="l">
              <a:lnSpc>
                <a:spcPts val="2239"/>
              </a:lnSpc>
              <a:buFont typeface="Arial"/>
              <a:buChar char="•"/>
            </a:pPr>
            <a:r>
              <a:rPr lang="en-US" sz="1599">
                <a:solidFill>
                  <a:srgbClr val="002D59"/>
                </a:solidFill>
                <a:latin typeface="Montserrat"/>
                <a:ea typeface="Montserrat"/>
                <a:cs typeface="Montserrat"/>
                <a:sym typeface="Montserrat"/>
              </a:rPr>
              <a:t>W.L. Gore</a:t>
            </a:r>
          </a:p>
          <a:p>
            <a:pPr marL="345439" lvl="1" indent="-172720" algn="l">
              <a:lnSpc>
                <a:spcPts val="2239"/>
              </a:lnSpc>
              <a:buFont typeface="Arial"/>
              <a:buChar char="•"/>
            </a:pPr>
            <a:r>
              <a:rPr lang="en-US" sz="1599">
                <a:solidFill>
                  <a:srgbClr val="002D59"/>
                </a:solidFill>
                <a:latin typeface="Montserrat"/>
                <a:ea typeface="Montserrat"/>
                <a:cs typeface="Montserrat"/>
                <a:sym typeface="Montserrat"/>
              </a:rPr>
              <a:t>Tencate Protective Fabrics (Southern Mills)</a:t>
            </a:r>
          </a:p>
          <a:p>
            <a:pPr marL="345439" lvl="1" indent="-172720" algn="l">
              <a:lnSpc>
                <a:spcPts val="2239"/>
              </a:lnSpc>
              <a:buFont typeface="Arial"/>
              <a:buChar char="•"/>
            </a:pPr>
            <a:r>
              <a:rPr lang="en-US" sz="1599">
                <a:solidFill>
                  <a:srgbClr val="002D59"/>
                </a:solidFill>
                <a:latin typeface="Montserrat"/>
                <a:ea typeface="Montserrat"/>
                <a:cs typeface="Montserrat"/>
                <a:sym typeface="Montserrat"/>
              </a:rPr>
              <a:t>Milliken</a:t>
            </a:r>
          </a:p>
          <a:p>
            <a:pPr marL="345439" lvl="1" indent="-172720" algn="l">
              <a:lnSpc>
                <a:spcPts val="2239"/>
              </a:lnSpc>
              <a:buFont typeface="Arial"/>
              <a:buChar char="•"/>
            </a:pPr>
            <a:r>
              <a:rPr lang="en-US" sz="1599">
                <a:solidFill>
                  <a:srgbClr val="002D59"/>
                </a:solidFill>
                <a:latin typeface="Montserrat"/>
                <a:ea typeface="Montserrat"/>
                <a:cs typeface="Montserrat"/>
                <a:sym typeface="Montserrat"/>
              </a:rPr>
              <a:t>Safety Components</a:t>
            </a:r>
          </a:p>
        </p:txBody>
      </p:sp>
      <p:sp>
        <p:nvSpPr>
          <p:cNvPr id="20" name="TextBox 20"/>
          <p:cNvSpPr txBox="1"/>
          <p:nvPr/>
        </p:nvSpPr>
        <p:spPr>
          <a:xfrm>
            <a:off x="14157751" y="4082186"/>
            <a:ext cx="2275669" cy="961034"/>
          </a:xfrm>
          <a:prstGeom prst="rect">
            <a:avLst/>
          </a:prstGeom>
        </p:spPr>
        <p:txBody>
          <a:bodyPr lIns="0" tIns="0" rIns="0" bIns="0" rtlCol="0" anchor="t">
            <a:spAutoFit/>
          </a:bodyPr>
          <a:lstStyle/>
          <a:p>
            <a:pPr algn="l">
              <a:lnSpc>
                <a:spcPts val="2593"/>
              </a:lnSpc>
            </a:pPr>
            <a:r>
              <a:rPr lang="en-US" sz="1852" b="1">
                <a:solidFill>
                  <a:srgbClr val="002D59"/>
                </a:solidFill>
                <a:latin typeface="Montserrat Bold"/>
                <a:ea typeface="Montserrat Bold"/>
                <a:cs typeface="Montserrat Bold"/>
                <a:sym typeface="Montserrat Bold"/>
              </a:rPr>
              <a:t>Pursuing manufacturers for compensation.</a:t>
            </a:r>
          </a:p>
        </p:txBody>
      </p:sp>
      <p:sp>
        <p:nvSpPr>
          <p:cNvPr id="21" name="TextBox 21"/>
          <p:cNvSpPr txBox="1"/>
          <p:nvPr/>
        </p:nvSpPr>
        <p:spPr>
          <a:xfrm>
            <a:off x="1173692" y="6038698"/>
            <a:ext cx="3535967" cy="2403729"/>
          </a:xfrm>
          <a:prstGeom prst="rect">
            <a:avLst/>
          </a:prstGeom>
        </p:spPr>
        <p:txBody>
          <a:bodyPr lIns="0" tIns="0" rIns="0" bIns="0" rtlCol="0" anchor="t">
            <a:spAutoFit/>
          </a:bodyPr>
          <a:lstStyle/>
          <a:p>
            <a:pPr algn="l">
              <a:lnSpc>
                <a:spcPts val="4788"/>
              </a:lnSpc>
            </a:pPr>
            <a:r>
              <a:rPr lang="en-US" sz="4200" b="1">
                <a:solidFill>
                  <a:srgbClr val="002D59"/>
                </a:solidFill>
                <a:latin typeface="Montserrat Bold"/>
                <a:ea typeface="Montserrat Bold"/>
                <a:cs typeface="Montserrat Bold"/>
                <a:sym typeface="Montserrat Bold"/>
              </a:rPr>
              <a:t>List of Turnout Gear Defendants:</a:t>
            </a:r>
          </a:p>
        </p:txBody>
      </p:sp>
      <p:sp>
        <p:nvSpPr>
          <p:cNvPr id="22" name="TextBox 22"/>
          <p:cNvSpPr txBox="1"/>
          <p:nvPr/>
        </p:nvSpPr>
        <p:spPr>
          <a:xfrm>
            <a:off x="9490973" y="5972023"/>
            <a:ext cx="3434279" cy="3550931"/>
          </a:xfrm>
          <a:prstGeom prst="rect">
            <a:avLst/>
          </a:prstGeom>
        </p:spPr>
        <p:txBody>
          <a:bodyPr lIns="0" tIns="0" rIns="0" bIns="0" rtlCol="0" anchor="t">
            <a:spAutoFit/>
          </a:bodyPr>
          <a:lstStyle/>
          <a:p>
            <a:pPr algn="l">
              <a:lnSpc>
                <a:spcPts val="2519"/>
              </a:lnSpc>
            </a:pPr>
            <a:r>
              <a:rPr lang="en-US" sz="1799" b="1">
                <a:solidFill>
                  <a:srgbClr val="002D59"/>
                </a:solidFill>
                <a:latin typeface="Montserrat Bold"/>
                <a:ea typeface="Montserrat Bold"/>
                <a:cs typeface="Montserrat Bold"/>
                <a:sym typeface="Montserrat Bold"/>
              </a:rPr>
              <a:t>ASSEMBLERS OF STRUCTURAL GEAR</a:t>
            </a:r>
          </a:p>
          <a:p>
            <a:pPr algn="l">
              <a:lnSpc>
                <a:spcPts val="1120"/>
              </a:lnSpc>
            </a:pPr>
            <a:endParaRPr lang="en-US" sz="1799" b="1">
              <a:solidFill>
                <a:srgbClr val="002D59"/>
              </a:solidFill>
              <a:latin typeface="Montserrat Bold"/>
              <a:ea typeface="Montserrat Bold"/>
              <a:cs typeface="Montserrat Bold"/>
              <a:sym typeface="Montserrat Bold"/>
            </a:endParaRP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Fire-Dex</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Globe</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Mine Safety (MSA)</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Honeywell Safety</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Lion Group</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Stedfast</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Innotex</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Ricochet</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Veridian</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CB Garment (Gearboss)</a:t>
            </a:r>
          </a:p>
        </p:txBody>
      </p:sp>
      <p:sp>
        <p:nvSpPr>
          <p:cNvPr id="23" name="TextBox 23"/>
          <p:cNvSpPr txBox="1"/>
          <p:nvPr/>
        </p:nvSpPr>
        <p:spPr>
          <a:xfrm>
            <a:off x="13496753" y="5972023"/>
            <a:ext cx="3315633" cy="2120059"/>
          </a:xfrm>
          <a:prstGeom prst="rect">
            <a:avLst/>
          </a:prstGeom>
        </p:spPr>
        <p:txBody>
          <a:bodyPr lIns="0" tIns="0" rIns="0" bIns="0" rtlCol="0" anchor="t">
            <a:spAutoFit/>
          </a:bodyPr>
          <a:lstStyle/>
          <a:p>
            <a:pPr algn="l">
              <a:lnSpc>
                <a:spcPts val="2519"/>
              </a:lnSpc>
            </a:pPr>
            <a:r>
              <a:rPr lang="en-US" sz="1799" b="1">
                <a:solidFill>
                  <a:srgbClr val="002D59"/>
                </a:solidFill>
                <a:latin typeface="Montserrat Bold"/>
                <a:ea typeface="Montserrat Bold"/>
                <a:cs typeface="Montserrat Bold"/>
                <a:sym typeface="Montserrat Bold"/>
              </a:rPr>
              <a:t>DISTRIBUTORS</a:t>
            </a:r>
          </a:p>
          <a:p>
            <a:pPr algn="l">
              <a:lnSpc>
                <a:spcPts val="1120"/>
              </a:lnSpc>
            </a:pPr>
            <a:endParaRPr lang="en-US" sz="1799" b="1">
              <a:solidFill>
                <a:srgbClr val="002D59"/>
              </a:solidFill>
              <a:latin typeface="Montserrat Bold"/>
              <a:ea typeface="Montserrat Bold"/>
              <a:cs typeface="Montserrat Bold"/>
              <a:sym typeface="Montserrat Bold"/>
            </a:endParaRP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Mallory Safety</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L.N Curtis</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Allstar Fire</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Municipal Emergency Services (MES)</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Witmer</a:t>
            </a:r>
          </a:p>
        </p:txBody>
      </p:sp>
      <p:grpSp>
        <p:nvGrpSpPr>
          <p:cNvPr id="24" name="Group 24"/>
          <p:cNvGrpSpPr/>
          <p:nvPr/>
        </p:nvGrpSpPr>
        <p:grpSpPr>
          <a:xfrm>
            <a:off x="13348849" y="3001025"/>
            <a:ext cx="1119261" cy="111926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84C6"/>
            </a:solidFill>
          </p:spPr>
          <p:txBody>
            <a:bodyPr/>
            <a:lstStyle/>
            <a:p>
              <a:endParaRPr lang="en-US"/>
            </a:p>
          </p:txBody>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2545"/>
                </a:lnSpc>
              </a:pPr>
              <a:endParaRPr/>
            </a:p>
          </p:txBody>
        </p:sp>
      </p:grpSp>
      <p:sp>
        <p:nvSpPr>
          <p:cNvPr id="27" name="Freeform 27"/>
          <p:cNvSpPr/>
          <p:nvPr/>
        </p:nvSpPr>
        <p:spPr>
          <a:xfrm>
            <a:off x="13544727" y="3196259"/>
            <a:ext cx="727504" cy="733001"/>
          </a:xfrm>
          <a:custGeom>
            <a:avLst/>
            <a:gdLst/>
            <a:ahLst/>
            <a:cxnLst/>
            <a:rect l="l" t="t" r="r" b="b"/>
            <a:pathLst>
              <a:path w="727504" h="733001">
                <a:moveTo>
                  <a:pt x="0" y="0"/>
                </a:moveTo>
                <a:lnTo>
                  <a:pt x="727504" y="0"/>
                </a:lnTo>
                <a:lnTo>
                  <a:pt x="727504" y="733002"/>
                </a:lnTo>
                <a:lnTo>
                  <a:pt x="0" y="73300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8" name="Group 28"/>
          <p:cNvGrpSpPr/>
          <p:nvPr/>
        </p:nvGrpSpPr>
        <p:grpSpPr>
          <a:xfrm>
            <a:off x="1426837" y="436837"/>
            <a:ext cx="2207230" cy="830005"/>
            <a:chOff x="0" y="0"/>
            <a:chExt cx="2942973" cy="1106673"/>
          </a:xfrm>
        </p:grpSpPr>
        <p:grpSp>
          <p:nvGrpSpPr>
            <p:cNvPr id="29" name="Group 29"/>
            <p:cNvGrpSpPr/>
            <p:nvPr/>
          </p:nvGrpSpPr>
          <p:grpSpPr>
            <a:xfrm>
              <a:off x="0" y="0"/>
              <a:ext cx="2942973" cy="1106673"/>
              <a:chOff x="0" y="0"/>
              <a:chExt cx="750169" cy="282093"/>
            </a:xfrm>
          </p:grpSpPr>
          <p:sp>
            <p:nvSpPr>
              <p:cNvPr id="30" name="Freeform 30"/>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31" name="TextBox 31"/>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32" name="Freeform 32"/>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7"/>
              <a:stretch>
                <a:fillRect/>
              </a:stretch>
            </a:blipFill>
          </p:spPr>
          <p:txBody>
            <a:bodyPr/>
            <a:lstStyle/>
            <a:p>
              <a:endParaRPr lang="en-US"/>
            </a:p>
          </p:txBody>
        </p:sp>
      </p:grpSp>
      <p:grpSp>
        <p:nvGrpSpPr>
          <p:cNvPr id="33" name="Group 33"/>
          <p:cNvGrpSpPr/>
          <p:nvPr/>
        </p:nvGrpSpPr>
        <p:grpSpPr>
          <a:xfrm rot="-10800000">
            <a:off x="14034059" y="9753412"/>
            <a:ext cx="4253941" cy="533588"/>
            <a:chOff x="0" y="0"/>
            <a:chExt cx="5671921" cy="711450"/>
          </a:xfrm>
        </p:grpSpPr>
        <p:sp>
          <p:nvSpPr>
            <p:cNvPr id="34" name="AutoShape 34"/>
            <p:cNvSpPr/>
            <p:nvPr/>
          </p:nvSpPr>
          <p:spPr>
            <a:xfrm>
              <a:off x="0" y="0"/>
              <a:ext cx="5671921" cy="711450"/>
            </a:xfrm>
            <a:prstGeom prst="rect">
              <a:avLst/>
            </a:prstGeom>
            <a:solidFill>
              <a:srgbClr val="D2D3D4"/>
            </a:solidFill>
          </p:spPr>
          <p:txBody>
            <a:bodyPr/>
            <a:lstStyle/>
            <a:p>
              <a:endParaRPr lang="en-US"/>
            </a:p>
          </p:txBody>
        </p:sp>
      </p:grpSp>
      <p:sp>
        <p:nvSpPr>
          <p:cNvPr id="35" name="TextBox 35"/>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D59"/>
        </a:solidFill>
        <a:effectLst/>
      </p:bgPr>
    </p:bg>
    <p:spTree>
      <p:nvGrpSpPr>
        <p:cNvPr id="1" name=""/>
        <p:cNvGrpSpPr/>
        <p:nvPr/>
      </p:nvGrpSpPr>
      <p:grpSpPr>
        <a:xfrm>
          <a:off x="0" y="0"/>
          <a:ext cx="0" cy="0"/>
          <a:chOff x="0" y="0"/>
          <a:chExt cx="0" cy="0"/>
        </a:xfrm>
      </p:grpSpPr>
      <p:sp>
        <p:nvSpPr>
          <p:cNvPr id="2" name="AutoShape 2"/>
          <p:cNvSpPr/>
          <p:nvPr/>
        </p:nvSpPr>
        <p:spPr>
          <a:xfrm>
            <a:off x="0" y="0"/>
            <a:ext cx="15320970" cy="4597673"/>
          </a:xfrm>
          <a:prstGeom prst="rect">
            <a:avLst/>
          </a:prstGeom>
          <a:solidFill>
            <a:srgbClr val="FFFFFF"/>
          </a:solidFill>
        </p:spPr>
        <p:txBody>
          <a:bodyPr/>
          <a:lstStyle/>
          <a:p>
            <a:endParaRPr lang="en-US"/>
          </a:p>
        </p:txBody>
      </p:sp>
      <p:sp>
        <p:nvSpPr>
          <p:cNvPr id="3" name="AutoShape 3"/>
          <p:cNvSpPr/>
          <p:nvPr/>
        </p:nvSpPr>
        <p:spPr>
          <a:xfrm>
            <a:off x="14586779" y="0"/>
            <a:ext cx="3701221" cy="10287000"/>
          </a:xfrm>
          <a:prstGeom prst="rect">
            <a:avLst/>
          </a:prstGeom>
          <a:solidFill>
            <a:srgbClr val="D2D3D4"/>
          </a:solidFill>
        </p:spPr>
        <p:txBody>
          <a:bodyPr/>
          <a:lstStyle/>
          <a:p>
            <a:endParaRPr lang="en-US"/>
          </a:p>
        </p:txBody>
      </p:sp>
      <p:grpSp>
        <p:nvGrpSpPr>
          <p:cNvPr id="4" name="Group 4"/>
          <p:cNvGrpSpPr/>
          <p:nvPr/>
        </p:nvGrpSpPr>
        <p:grpSpPr>
          <a:xfrm>
            <a:off x="8889324" y="3102431"/>
            <a:ext cx="9398676" cy="7184569"/>
            <a:chOff x="0" y="0"/>
            <a:chExt cx="12531569" cy="9579426"/>
          </a:xfrm>
        </p:grpSpPr>
        <p:pic>
          <p:nvPicPr>
            <p:cNvPr id="5" name="Picture 5"/>
            <p:cNvPicPr>
              <a:picLocks noChangeAspect="1"/>
            </p:cNvPicPr>
            <p:nvPr/>
          </p:nvPicPr>
          <p:blipFill>
            <a:blip r:embed="rId2"/>
            <a:srcRect l="2415" r="2415"/>
            <a:stretch>
              <a:fillRect/>
            </a:stretch>
          </p:blipFill>
          <p:spPr>
            <a:xfrm>
              <a:off x="0" y="0"/>
              <a:ext cx="12531569" cy="9579426"/>
            </a:xfrm>
            <a:prstGeom prst="rect">
              <a:avLst/>
            </a:prstGeom>
          </p:spPr>
        </p:pic>
      </p:grpSp>
      <p:sp>
        <p:nvSpPr>
          <p:cNvPr id="6" name="TextBox 6"/>
          <p:cNvSpPr txBox="1"/>
          <p:nvPr/>
        </p:nvSpPr>
        <p:spPr>
          <a:xfrm>
            <a:off x="1028700" y="8025482"/>
            <a:ext cx="6806098" cy="586740"/>
          </a:xfrm>
          <a:prstGeom prst="rect">
            <a:avLst/>
          </a:prstGeom>
        </p:spPr>
        <p:txBody>
          <a:bodyPr lIns="0" tIns="0" rIns="0" bIns="0" rtlCol="0" anchor="t">
            <a:spAutoFit/>
          </a:bodyPr>
          <a:lstStyle/>
          <a:p>
            <a:pPr algn="l">
              <a:lnSpc>
                <a:spcPts val="2340"/>
              </a:lnSpc>
            </a:pPr>
            <a:r>
              <a:rPr lang="en-US" sz="1800" i="1" u="sng" dirty="0">
                <a:solidFill>
                  <a:schemeClr val="bg1"/>
                </a:solidFill>
                <a:latin typeface="Montserrat Italics"/>
                <a:ea typeface="Montserrat Italics"/>
                <a:cs typeface="Montserrat Italics"/>
                <a:sym typeface="Montserrat Italics"/>
                <a:hlinkClick r:id="rId3" tooltip="https://yubanet.com/scitech/pfas-found-in-firefighter-gloves-hoods-and-wildland-gear/">
                  <a:extLst>
                    <a:ext uri="{A12FA001-AC4F-418D-AE19-62706E023703}">
                      <ahyp:hlinkClr xmlns:ahyp="http://schemas.microsoft.com/office/drawing/2018/hyperlinkcolor" val="tx"/>
                    </a:ext>
                  </a:extLst>
                </a:hlinkClick>
              </a:rPr>
              <a:t>https://yubanet.com/scitech/pfas-found-in-firefighter-gloves-hoods-and-wildland-gear/</a:t>
            </a:r>
          </a:p>
        </p:txBody>
      </p:sp>
      <p:sp>
        <p:nvSpPr>
          <p:cNvPr id="7" name="TextBox 7"/>
          <p:cNvSpPr txBox="1"/>
          <p:nvPr/>
        </p:nvSpPr>
        <p:spPr>
          <a:xfrm>
            <a:off x="1028700" y="938330"/>
            <a:ext cx="12771338" cy="1487825"/>
          </a:xfrm>
          <a:prstGeom prst="rect">
            <a:avLst/>
          </a:prstGeom>
        </p:spPr>
        <p:txBody>
          <a:bodyPr lIns="0" tIns="0" rIns="0" bIns="0" rtlCol="0" anchor="t">
            <a:spAutoFit/>
          </a:bodyPr>
          <a:lstStyle/>
          <a:p>
            <a:pPr algn="l">
              <a:lnSpc>
                <a:spcPts val="5700"/>
              </a:lnSpc>
            </a:pPr>
            <a:r>
              <a:rPr lang="en-US" sz="5700" b="1">
                <a:solidFill>
                  <a:srgbClr val="002D59"/>
                </a:solidFill>
                <a:latin typeface="Montserrat Bold"/>
                <a:ea typeface="Montserrat Bold"/>
                <a:cs typeface="Montserrat Bold"/>
                <a:sym typeface="Montserrat Bold"/>
              </a:rPr>
              <a:t>PFAS Found in Firefighter Gloves, Hoods and Wildland Gear</a:t>
            </a:r>
          </a:p>
        </p:txBody>
      </p:sp>
      <p:sp>
        <p:nvSpPr>
          <p:cNvPr id="8" name="AutoShape 8"/>
          <p:cNvSpPr/>
          <p:nvPr/>
        </p:nvSpPr>
        <p:spPr>
          <a:xfrm>
            <a:off x="10010987" y="8725767"/>
            <a:ext cx="7248313" cy="1789462"/>
          </a:xfrm>
          <a:prstGeom prst="rect">
            <a:avLst/>
          </a:prstGeom>
          <a:solidFill>
            <a:srgbClr val="2584C6"/>
          </a:solidFill>
          <a:ln w="76200" cap="sq">
            <a:solidFill>
              <a:srgbClr val="FFFFFF"/>
            </a:solidFill>
            <a:prstDash val="solid"/>
            <a:miter/>
          </a:ln>
        </p:spPr>
        <p:txBody>
          <a:bodyPr/>
          <a:lstStyle/>
          <a:p>
            <a:endParaRPr lang="en-US"/>
          </a:p>
        </p:txBody>
      </p:sp>
      <p:sp>
        <p:nvSpPr>
          <p:cNvPr id="9" name="TextBox 9"/>
          <p:cNvSpPr txBox="1"/>
          <p:nvPr/>
        </p:nvSpPr>
        <p:spPr>
          <a:xfrm>
            <a:off x="10699391" y="9110996"/>
            <a:ext cx="6044902" cy="815340"/>
          </a:xfrm>
          <a:prstGeom prst="rect">
            <a:avLst/>
          </a:prstGeom>
        </p:spPr>
        <p:txBody>
          <a:bodyPr lIns="0" tIns="0" rIns="0" bIns="0" rtlCol="0" anchor="t">
            <a:spAutoFit/>
          </a:bodyPr>
          <a:lstStyle/>
          <a:p>
            <a:pPr algn="l">
              <a:lnSpc>
                <a:spcPts val="3359"/>
              </a:lnSpc>
            </a:pPr>
            <a:r>
              <a:rPr lang="en-US" sz="2400" b="1" u="sng">
                <a:solidFill>
                  <a:srgbClr val="FFFFFF"/>
                </a:solidFill>
                <a:latin typeface="Montserrat Bold"/>
                <a:ea typeface="Montserrat Bold"/>
                <a:cs typeface="Montserrat Bold"/>
                <a:sym typeface="Montserrat Bold"/>
                <a:hlinkClick r:id="rId4" tooltip="https://journals.lww.com/joem/fulltext/2015/01000/biomonitoring_in_california_firefighters__metals.13.aspx"/>
              </a:rPr>
              <a:t>Firefighters have more PFAS</a:t>
            </a:r>
            <a:r>
              <a:rPr lang="en-US" sz="2400" b="1">
                <a:solidFill>
                  <a:srgbClr val="FFFFFF"/>
                </a:solidFill>
                <a:latin typeface="Montserrat Bold"/>
                <a:ea typeface="Montserrat Bold"/>
                <a:cs typeface="Montserrat Bold"/>
                <a:sym typeface="Montserrat Bold"/>
              </a:rPr>
              <a:t> in their blood than the average person.</a:t>
            </a:r>
          </a:p>
        </p:txBody>
      </p:sp>
      <p:sp>
        <p:nvSpPr>
          <p:cNvPr id="10" name="TextBox 10"/>
          <p:cNvSpPr txBox="1"/>
          <p:nvPr/>
        </p:nvSpPr>
        <p:spPr>
          <a:xfrm>
            <a:off x="1028700" y="4883423"/>
            <a:ext cx="7313057" cy="1105281"/>
          </a:xfrm>
          <a:prstGeom prst="rect">
            <a:avLst/>
          </a:prstGeom>
        </p:spPr>
        <p:txBody>
          <a:bodyPr lIns="0" tIns="0" rIns="0" bIns="0" rtlCol="0" anchor="t">
            <a:spAutoFit/>
          </a:bodyPr>
          <a:lstStyle/>
          <a:p>
            <a:pPr algn="l">
              <a:lnSpc>
                <a:spcPts val="2232"/>
              </a:lnSpc>
              <a:spcBef>
                <a:spcPct val="0"/>
              </a:spcBef>
            </a:pPr>
            <a:r>
              <a:rPr lang="en-US" sz="1800">
                <a:solidFill>
                  <a:srgbClr val="FFFFFF"/>
                </a:solidFill>
                <a:latin typeface="Montserrat"/>
                <a:ea typeface="Montserrat"/>
                <a:cs typeface="Montserrat"/>
                <a:sym typeface="Montserrat"/>
              </a:rPr>
              <a:t>Fabrics containing PFAS are often used to make firefighting gear because these chemicals are very good at repelling water. NIST researchers have been running a series of experiments to understand how much PFAS are in that equipment.</a:t>
            </a:r>
          </a:p>
        </p:txBody>
      </p:sp>
      <p:sp>
        <p:nvSpPr>
          <p:cNvPr id="11" name="TextBox 11"/>
          <p:cNvSpPr txBox="1"/>
          <p:nvPr/>
        </p:nvSpPr>
        <p:spPr>
          <a:xfrm>
            <a:off x="1028700" y="3386347"/>
            <a:ext cx="6495544" cy="829056"/>
          </a:xfrm>
          <a:prstGeom prst="rect">
            <a:avLst/>
          </a:prstGeom>
        </p:spPr>
        <p:txBody>
          <a:bodyPr lIns="0" tIns="0" rIns="0" bIns="0" rtlCol="0" anchor="t">
            <a:spAutoFit/>
          </a:bodyPr>
          <a:lstStyle/>
          <a:p>
            <a:pPr algn="l">
              <a:lnSpc>
                <a:spcPts val="2232"/>
              </a:lnSpc>
              <a:spcBef>
                <a:spcPct val="0"/>
              </a:spcBef>
            </a:pPr>
            <a:r>
              <a:rPr lang="en-US" sz="1800">
                <a:solidFill>
                  <a:srgbClr val="002D59"/>
                </a:solidFill>
                <a:latin typeface="Montserrat"/>
                <a:ea typeface="Montserrat"/>
                <a:cs typeface="Montserrat"/>
                <a:sym typeface="Montserrat"/>
              </a:rPr>
              <a:t>NIST conducted these studies at the behest of Congress, which called on NIST to study PFAS in firefighter gear in the 2021 National Defense Authorization Act.</a:t>
            </a:r>
          </a:p>
        </p:txBody>
      </p:sp>
      <p:sp>
        <p:nvSpPr>
          <p:cNvPr id="12" name="TextBox 12"/>
          <p:cNvSpPr txBox="1"/>
          <p:nvPr/>
        </p:nvSpPr>
        <p:spPr>
          <a:xfrm>
            <a:off x="1028700" y="6274454"/>
            <a:ext cx="7313057" cy="1381506"/>
          </a:xfrm>
          <a:prstGeom prst="rect">
            <a:avLst/>
          </a:prstGeom>
        </p:spPr>
        <p:txBody>
          <a:bodyPr lIns="0" tIns="0" rIns="0" bIns="0" rtlCol="0" anchor="t">
            <a:spAutoFit/>
          </a:bodyPr>
          <a:lstStyle/>
          <a:p>
            <a:pPr algn="l">
              <a:lnSpc>
                <a:spcPts val="2232"/>
              </a:lnSpc>
              <a:spcBef>
                <a:spcPct val="0"/>
              </a:spcBef>
            </a:pPr>
            <a:r>
              <a:rPr lang="en-US" sz="1800">
                <a:solidFill>
                  <a:srgbClr val="FFFFFF"/>
                </a:solidFill>
                <a:latin typeface="Montserrat"/>
                <a:ea typeface="Montserrat"/>
                <a:cs typeface="Montserrat"/>
                <a:sym typeface="Montserrat"/>
              </a:rPr>
              <a:t>“Our latest study showed that PFAS are present not only in the jacket and pants worn by firefighters, but also in many of the smaller protective garments,” said NIST chemist and study co-author Rick Davis. “Measuring the presence of the chemicals is the first step in understanding their impact on firefighters.”</a:t>
            </a:r>
          </a:p>
        </p:txBody>
      </p:sp>
      <p:grpSp>
        <p:nvGrpSpPr>
          <p:cNvPr id="13" name="Group 13"/>
          <p:cNvGrpSpPr/>
          <p:nvPr/>
        </p:nvGrpSpPr>
        <p:grpSpPr>
          <a:xfrm>
            <a:off x="15320970" y="1261554"/>
            <a:ext cx="2207230" cy="830005"/>
            <a:chOff x="0" y="0"/>
            <a:chExt cx="2942973" cy="1106673"/>
          </a:xfrm>
        </p:grpSpPr>
        <p:grpSp>
          <p:nvGrpSpPr>
            <p:cNvPr id="14" name="Group 14"/>
            <p:cNvGrpSpPr/>
            <p:nvPr/>
          </p:nvGrpSpPr>
          <p:grpSpPr>
            <a:xfrm>
              <a:off x="0" y="0"/>
              <a:ext cx="2942973" cy="1106673"/>
              <a:chOff x="0" y="0"/>
              <a:chExt cx="750169" cy="282093"/>
            </a:xfrm>
          </p:grpSpPr>
          <p:sp>
            <p:nvSpPr>
              <p:cNvPr id="15" name="Freeform 15"/>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16" name="TextBox 16"/>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17" name="Freeform 17"/>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5"/>
              <a:stretch>
                <a:fillRect/>
              </a:stretch>
            </a:blipFill>
          </p:spPr>
          <p:txBody>
            <a:bodyPr/>
            <a:lstStyle/>
            <a:p>
              <a:endParaRPr lang="en-US"/>
            </a:p>
          </p:txBody>
        </p:sp>
      </p:grpSp>
      <p:grpSp>
        <p:nvGrpSpPr>
          <p:cNvPr id="18" name="Group 18"/>
          <p:cNvGrpSpPr/>
          <p:nvPr/>
        </p:nvGrpSpPr>
        <p:grpSpPr>
          <a:xfrm rot="-10800000">
            <a:off x="-117069" y="9753412"/>
            <a:ext cx="4393542" cy="533588"/>
            <a:chOff x="0" y="0"/>
            <a:chExt cx="5858055" cy="711450"/>
          </a:xfrm>
        </p:grpSpPr>
        <p:sp>
          <p:nvSpPr>
            <p:cNvPr id="19" name="AutoShape 19"/>
            <p:cNvSpPr/>
            <p:nvPr/>
          </p:nvSpPr>
          <p:spPr>
            <a:xfrm>
              <a:off x="0" y="0"/>
              <a:ext cx="5858055" cy="711450"/>
            </a:xfrm>
            <a:prstGeom prst="rect">
              <a:avLst/>
            </a:prstGeom>
            <a:solidFill>
              <a:srgbClr val="D2D3D4"/>
            </a:solidFill>
          </p:spPr>
          <p:txBody>
            <a:bodyPr/>
            <a:lstStyle/>
            <a:p>
              <a:endParaRPr lang="en-US"/>
            </a:p>
          </p:txBody>
        </p:sp>
      </p:grpSp>
      <p:sp>
        <p:nvSpPr>
          <p:cNvPr id="20" name="TextBox 20"/>
          <p:cNvSpPr txBox="1"/>
          <p:nvPr/>
        </p:nvSpPr>
        <p:spPr>
          <a:xfrm>
            <a:off x="-117069"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87099" y="0"/>
            <a:ext cx="5700901" cy="10287000"/>
            <a:chOff x="0" y="0"/>
            <a:chExt cx="883219" cy="1593725"/>
          </a:xfrm>
        </p:grpSpPr>
        <p:sp>
          <p:nvSpPr>
            <p:cNvPr id="3" name="Freeform 3"/>
            <p:cNvSpPr/>
            <p:nvPr/>
          </p:nvSpPr>
          <p:spPr>
            <a:xfrm>
              <a:off x="0" y="0"/>
              <a:ext cx="883219" cy="1593725"/>
            </a:xfrm>
            <a:custGeom>
              <a:avLst/>
              <a:gdLst/>
              <a:ahLst/>
              <a:cxnLst/>
              <a:rect l="l" t="t" r="r" b="b"/>
              <a:pathLst>
                <a:path w="883219" h="1593725">
                  <a:moveTo>
                    <a:pt x="0" y="0"/>
                  </a:moveTo>
                  <a:lnTo>
                    <a:pt x="883219" y="0"/>
                  </a:lnTo>
                  <a:lnTo>
                    <a:pt x="883219" y="1593725"/>
                  </a:lnTo>
                  <a:lnTo>
                    <a:pt x="0" y="1593725"/>
                  </a:lnTo>
                  <a:close/>
                </a:path>
              </a:pathLst>
            </a:custGeom>
            <a:blipFill>
              <a:blip r:embed="rId2"/>
              <a:stretch>
                <a:fillRect l="-40222" r="-40222"/>
              </a:stretch>
            </a:blipFill>
          </p:spPr>
          <p:txBody>
            <a:bodyPr/>
            <a:lstStyle/>
            <a:p>
              <a:endParaRPr lang="en-US"/>
            </a:p>
          </p:txBody>
        </p:sp>
      </p:grpSp>
      <p:grpSp>
        <p:nvGrpSpPr>
          <p:cNvPr id="4" name="Group 4"/>
          <p:cNvGrpSpPr/>
          <p:nvPr/>
        </p:nvGrpSpPr>
        <p:grpSpPr>
          <a:xfrm>
            <a:off x="1550368" y="4112966"/>
            <a:ext cx="13225114" cy="4457215"/>
            <a:chOff x="0" y="0"/>
            <a:chExt cx="1640044" cy="552738"/>
          </a:xfrm>
        </p:grpSpPr>
        <p:sp>
          <p:nvSpPr>
            <p:cNvPr id="5" name="Freeform 5"/>
            <p:cNvSpPr/>
            <p:nvPr/>
          </p:nvSpPr>
          <p:spPr>
            <a:xfrm>
              <a:off x="0" y="0"/>
              <a:ext cx="1640044" cy="552738"/>
            </a:xfrm>
            <a:custGeom>
              <a:avLst/>
              <a:gdLst/>
              <a:ahLst/>
              <a:cxnLst/>
              <a:rect l="l" t="t" r="r" b="b"/>
              <a:pathLst>
                <a:path w="1640044" h="552738">
                  <a:moveTo>
                    <a:pt x="13464" y="0"/>
                  </a:moveTo>
                  <a:lnTo>
                    <a:pt x="1626580" y="0"/>
                  </a:lnTo>
                  <a:cubicBezTo>
                    <a:pt x="1630151" y="0"/>
                    <a:pt x="1633575" y="1419"/>
                    <a:pt x="1636101" y="3944"/>
                  </a:cubicBezTo>
                  <a:cubicBezTo>
                    <a:pt x="1638626" y="6469"/>
                    <a:pt x="1640044" y="9893"/>
                    <a:pt x="1640044" y="13464"/>
                  </a:cubicBezTo>
                  <a:lnTo>
                    <a:pt x="1640044" y="539274"/>
                  </a:lnTo>
                  <a:cubicBezTo>
                    <a:pt x="1640044" y="542845"/>
                    <a:pt x="1638626" y="546270"/>
                    <a:pt x="1636101" y="548795"/>
                  </a:cubicBezTo>
                  <a:cubicBezTo>
                    <a:pt x="1633575" y="551320"/>
                    <a:pt x="1630151" y="552738"/>
                    <a:pt x="1626580" y="552738"/>
                  </a:cubicBezTo>
                  <a:lnTo>
                    <a:pt x="13464" y="552738"/>
                  </a:lnTo>
                  <a:cubicBezTo>
                    <a:pt x="6028" y="552738"/>
                    <a:pt x="0" y="546710"/>
                    <a:pt x="0" y="539274"/>
                  </a:cubicBezTo>
                  <a:lnTo>
                    <a:pt x="0" y="13464"/>
                  </a:lnTo>
                  <a:cubicBezTo>
                    <a:pt x="0" y="9893"/>
                    <a:pt x="1419" y="6469"/>
                    <a:pt x="3944" y="3944"/>
                  </a:cubicBezTo>
                  <a:cubicBezTo>
                    <a:pt x="6469" y="1419"/>
                    <a:pt x="9893" y="0"/>
                    <a:pt x="13464" y="0"/>
                  </a:cubicBezTo>
                  <a:close/>
                </a:path>
              </a:pathLst>
            </a:custGeom>
            <a:solidFill>
              <a:srgbClr val="002D59">
                <a:alpha val="90980"/>
              </a:srgbClr>
            </a:solidFill>
            <a:ln w="12700">
              <a:solidFill>
                <a:srgbClr val="000000"/>
              </a:solidFill>
            </a:ln>
          </p:spPr>
          <p:txBody>
            <a:bodyPr/>
            <a:lstStyle/>
            <a:p>
              <a:endParaRPr lang="en-US"/>
            </a:p>
          </p:txBody>
        </p:sp>
      </p:grpSp>
      <p:sp>
        <p:nvSpPr>
          <p:cNvPr id="6" name="TextBox 6"/>
          <p:cNvSpPr txBox="1"/>
          <p:nvPr/>
        </p:nvSpPr>
        <p:spPr>
          <a:xfrm>
            <a:off x="1822392" y="1937853"/>
            <a:ext cx="6567063" cy="986817"/>
          </a:xfrm>
          <a:prstGeom prst="rect">
            <a:avLst/>
          </a:prstGeom>
        </p:spPr>
        <p:txBody>
          <a:bodyPr lIns="0" tIns="0" rIns="0" bIns="0" rtlCol="0" anchor="t">
            <a:spAutoFit/>
          </a:bodyPr>
          <a:lstStyle/>
          <a:p>
            <a:pPr algn="l">
              <a:lnSpc>
                <a:spcPts val="8083"/>
              </a:lnSpc>
              <a:spcBef>
                <a:spcPct val="0"/>
              </a:spcBef>
            </a:pPr>
            <a:r>
              <a:rPr lang="en-US" sz="5773" b="1">
                <a:solidFill>
                  <a:srgbClr val="2584C6"/>
                </a:solidFill>
                <a:latin typeface="Montserrat Bold"/>
                <a:ea typeface="Montserrat Bold"/>
                <a:cs typeface="Montserrat Bold"/>
                <a:sym typeface="Montserrat Bold"/>
              </a:rPr>
              <a:t>Summary</a:t>
            </a:r>
          </a:p>
        </p:txBody>
      </p:sp>
      <p:sp>
        <p:nvSpPr>
          <p:cNvPr id="7" name="Freeform 7"/>
          <p:cNvSpPr/>
          <p:nvPr/>
        </p:nvSpPr>
        <p:spPr>
          <a:xfrm>
            <a:off x="7481002" y="2158530"/>
            <a:ext cx="908452" cy="659763"/>
          </a:xfrm>
          <a:custGeom>
            <a:avLst/>
            <a:gdLst/>
            <a:ahLst/>
            <a:cxnLst/>
            <a:rect l="l" t="t" r="r" b="b"/>
            <a:pathLst>
              <a:path w="908452" h="659763">
                <a:moveTo>
                  <a:pt x="0" y="0"/>
                </a:moveTo>
                <a:lnTo>
                  <a:pt x="908452" y="0"/>
                </a:lnTo>
                <a:lnTo>
                  <a:pt x="908452" y="659763"/>
                </a:lnTo>
                <a:lnTo>
                  <a:pt x="0" y="65976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8"/>
          <p:cNvGrpSpPr>
            <a:grpSpLocks noChangeAspect="1"/>
          </p:cNvGrpSpPr>
          <p:nvPr/>
        </p:nvGrpSpPr>
        <p:grpSpPr>
          <a:xfrm rot="-5400000">
            <a:off x="13969674" y="8078597"/>
            <a:ext cx="964035" cy="964035"/>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2584C6"/>
            </a:solidFill>
          </p:spPr>
          <p:txBody>
            <a:bodyPr/>
            <a:lstStyle/>
            <a:p>
              <a:endParaRPr lang="en-US"/>
            </a:p>
          </p:txBody>
        </p:sp>
        <p:sp>
          <p:nvSpPr>
            <p:cNvPr id="10" name="Freeform 10"/>
            <p:cNvSpPr/>
            <p:nvPr/>
          </p:nvSpPr>
          <p:spPr>
            <a:xfrm flipH="1">
              <a:off x="353169" y="392402"/>
              <a:ext cx="5643663" cy="5618536"/>
            </a:xfrm>
            <a:custGeom>
              <a:avLst/>
              <a:gdLst/>
              <a:ahLst/>
              <a:cxnLst/>
              <a:rect l="l" t="t" r="r" b="b"/>
              <a:pathLst>
                <a:path w="5643663" h="5618536">
                  <a:moveTo>
                    <a:pt x="2821831" y="28"/>
                  </a:moveTo>
                  <a:cubicBezTo>
                    <a:pt x="3828469" y="-4474"/>
                    <a:pt x="4760572" y="529978"/>
                    <a:pt x="5265195" y="1401009"/>
                  </a:cubicBezTo>
                  <a:cubicBezTo>
                    <a:pt x="5769818" y="2272040"/>
                    <a:pt x="5769818" y="3346496"/>
                    <a:pt x="5265195" y="4217527"/>
                  </a:cubicBezTo>
                  <a:cubicBezTo>
                    <a:pt x="4760572" y="5088558"/>
                    <a:pt x="3828469" y="5623010"/>
                    <a:pt x="2821831" y="5618508"/>
                  </a:cubicBezTo>
                  <a:cubicBezTo>
                    <a:pt x="1815193" y="5623010"/>
                    <a:pt x="883090" y="5088558"/>
                    <a:pt x="378467" y="4217527"/>
                  </a:cubicBezTo>
                  <a:cubicBezTo>
                    <a:pt x="-126156" y="3346496"/>
                    <a:pt x="-126156" y="2272040"/>
                    <a:pt x="378467" y="1401009"/>
                  </a:cubicBezTo>
                  <a:cubicBezTo>
                    <a:pt x="883090" y="529977"/>
                    <a:pt x="1815193" y="-4474"/>
                    <a:pt x="2821831" y="28"/>
                  </a:cubicBezTo>
                  <a:close/>
                </a:path>
              </a:pathLst>
            </a:custGeom>
            <a:solidFill>
              <a:srgbClr val="2584C6"/>
            </a:solidFill>
            <a:ln w="12700">
              <a:solidFill>
                <a:srgbClr val="000000"/>
              </a:solidFill>
            </a:ln>
          </p:spPr>
          <p:txBody>
            <a:bodyPr/>
            <a:lstStyle/>
            <a:p>
              <a:endParaRPr lang="en-US"/>
            </a:p>
          </p:txBody>
        </p:sp>
      </p:grpSp>
      <p:sp>
        <p:nvSpPr>
          <p:cNvPr id="11" name="Freeform 11"/>
          <p:cNvSpPr/>
          <p:nvPr/>
        </p:nvSpPr>
        <p:spPr>
          <a:xfrm flipH="1" flipV="1">
            <a:off x="14294786" y="8403709"/>
            <a:ext cx="313811" cy="313811"/>
          </a:xfrm>
          <a:custGeom>
            <a:avLst/>
            <a:gdLst/>
            <a:ahLst/>
            <a:cxnLst/>
            <a:rect l="l" t="t" r="r" b="b"/>
            <a:pathLst>
              <a:path w="313811" h="313811">
                <a:moveTo>
                  <a:pt x="313811" y="313811"/>
                </a:moveTo>
                <a:lnTo>
                  <a:pt x="0" y="313811"/>
                </a:lnTo>
                <a:lnTo>
                  <a:pt x="0" y="0"/>
                </a:lnTo>
                <a:lnTo>
                  <a:pt x="313811" y="0"/>
                </a:lnTo>
                <a:lnTo>
                  <a:pt x="313811" y="313811"/>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28153" y="-168266"/>
            <a:ext cx="1324808" cy="1324808"/>
          </a:xfrm>
          <a:custGeom>
            <a:avLst/>
            <a:gdLst/>
            <a:ahLst/>
            <a:cxnLst/>
            <a:rect l="l" t="t" r="r" b="b"/>
            <a:pathLst>
              <a:path w="1324808" h="1324808">
                <a:moveTo>
                  <a:pt x="0" y="0"/>
                </a:moveTo>
                <a:lnTo>
                  <a:pt x="1324808" y="0"/>
                </a:lnTo>
                <a:lnTo>
                  <a:pt x="1324808" y="1324808"/>
                </a:lnTo>
                <a:lnTo>
                  <a:pt x="0" y="132480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3"/>
          <p:cNvGrpSpPr/>
          <p:nvPr/>
        </p:nvGrpSpPr>
        <p:grpSpPr>
          <a:xfrm>
            <a:off x="15541109" y="494138"/>
            <a:ext cx="2207230" cy="830005"/>
            <a:chOff x="0" y="0"/>
            <a:chExt cx="2942973" cy="1106673"/>
          </a:xfrm>
        </p:grpSpPr>
        <p:grpSp>
          <p:nvGrpSpPr>
            <p:cNvPr id="14" name="Group 14"/>
            <p:cNvGrpSpPr/>
            <p:nvPr/>
          </p:nvGrpSpPr>
          <p:grpSpPr>
            <a:xfrm>
              <a:off x="0" y="0"/>
              <a:ext cx="2942973" cy="1106673"/>
              <a:chOff x="0" y="0"/>
              <a:chExt cx="750169" cy="282093"/>
            </a:xfrm>
          </p:grpSpPr>
          <p:sp>
            <p:nvSpPr>
              <p:cNvPr id="15" name="Freeform 15"/>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16" name="TextBox 16"/>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17" name="Freeform 17"/>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6"/>
              <a:stretch>
                <a:fillRect/>
              </a:stretch>
            </a:blipFill>
          </p:spPr>
          <p:txBody>
            <a:bodyPr/>
            <a:lstStyle/>
            <a:p>
              <a:endParaRPr lang="en-US"/>
            </a:p>
          </p:txBody>
        </p:sp>
      </p:grpSp>
      <p:grpSp>
        <p:nvGrpSpPr>
          <p:cNvPr id="18" name="Group 18"/>
          <p:cNvGrpSpPr/>
          <p:nvPr/>
        </p:nvGrpSpPr>
        <p:grpSpPr>
          <a:xfrm rot="-10800000">
            <a:off x="14047397" y="9753412"/>
            <a:ext cx="4240603" cy="533588"/>
            <a:chOff x="0" y="0"/>
            <a:chExt cx="5654137" cy="711450"/>
          </a:xfrm>
        </p:grpSpPr>
        <p:sp>
          <p:nvSpPr>
            <p:cNvPr id="19" name="AutoShape 19"/>
            <p:cNvSpPr/>
            <p:nvPr/>
          </p:nvSpPr>
          <p:spPr>
            <a:xfrm>
              <a:off x="0" y="0"/>
              <a:ext cx="5654137" cy="711450"/>
            </a:xfrm>
            <a:prstGeom prst="rect">
              <a:avLst/>
            </a:prstGeom>
            <a:solidFill>
              <a:srgbClr val="D2D3D4"/>
            </a:solidFill>
          </p:spPr>
          <p:txBody>
            <a:bodyPr/>
            <a:lstStyle/>
            <a:p>
              <a:endParaRPr lang="en-US"/>
            </a:p>
          </p:txBody>
        </p:sp>
      </p:grpSp>
      <p:sp>
        <p:nvSpPr>
          <p:cNvPr id="20" name="TextBox 20"/>
          <p:cNvSpPr txBox="1"/>
          <p:nvPr/>
        </p:nvSpPr>
        <p:spPr>
          <a:xfrm>
            <a:off x="1822392" y="1405840"/>
            <a:ext cx="6794759" cy="452289"/>
          </a:xfrm>
          <a:prstGeom prst="rect">
            <a:avLst/>
          </a:prstGeom>
        </p:spPr>
        <p:txBody>
          <a:bodyPr lIns="0" tIns="0" rIns="0" bIns="0" rtlCol="0" anchor="t">
            <a:spAutoFit/>
          </a:bodyPr>
          <a:lstStyle/>
          <a:p>
            <a:pPr algn="l">
              <a:lnSpc>
                <a:spcPts val="3540"/>
              </a:lnSpc>
            </a:pPr>
            <a:r>
              <a:rPr lang="en-US" sz="3105">
                <a:solidFill>
                  <a:srgbClr val="002D59"/>
                </a:solidFill>
                <a:latin typeface="Montserrat"/>
                <a:ea typeface="Montserrat"/>
                <a:cs typeface="Montserrat"/>
                <a:sym typeface="Montserrat"/>
              </a:rPr>
              <a:t>FIRETRUCK PRICING LITIGATION</a:t>
            </a:r>
          </a:p>
        </p:txBody>
      </p:sp>
      <p:sp>
        <p:nvSpPr>
          <p:cNvPr id="21" name="TextBox 21"/>
          <p:cNvSpPr txBox="1"/>
          <p:nvPr/>
        </p:nvSpPr>
        <p:spPr>
          <a:xfrm>
            <a:off x="1988530" y="4468893"/>
            <a:ext cx="8640138" cy="3700273"/>
          </a:xfrm>
          <a:prstGeom prst="rect">
            <a:avLst/>
          </a:prstGeom>
        </p:spPr>
        <p:txBody>
          <a:bodyPr lIns="0" tIns="0" rIns="0" bIns="0" rtlCol="0" anchor="t">
            <a:spAutoFit/>
          </a:bodyPr>
          <a:lstStyle/>
          <a:p>
            <a:pPr algn="just">
              <a:lnSpc>
                <a:spcPts val="3743"/>
              </a:lnSpc>
            </a:pPr>
            <a:r>
              <a:rPr lang="en-US" sz="2399">
                <a:solidFill>
                  <a:srgbClr val="FFFFFF"/>
                </a:solidFill>
                <a:latin typeface="Montserrat"/>
                <a:ea typeface="Montserrat"/>
                <a:cs typeface="Montserrat"/>
                <a:sym typeface="Montserrat"/>
              </a:rPr>
              <a:t>Multiple municipalities have filed antitrust lawsuits against the three largest fire truck manufacturers (controlling 70-80% of the U.S. market) and their trade association, alleging a conspiracy to fix prices, suppress production, and artificially inflate costs dating back to 2016. Fire truck prices have doubled in the last decade while wait times have tripled, straining municipal budgets and creating public safety concerns.</a:t>
            </a:r>
          </a:p>
        </p:txBody>
      </p:sp>
      <p:sp>
        <p:nvSpPr>
          <p:cNvPr id="22" name="TextBox 22"/>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D59"/>
        </a:solidFill>
        <a:effectLst/>
      </p:bgPr>
    </p:bg>
    <p:spTree>
      <p:nvGrpSpPr>
        <p:cNvPr id="1" name=""/>
        <p:cNvGrpSpPr/>
        <p:nvPr/>
      </p:nvGrpSpPr>
      <p:grpSpPr>
        <a:xfrm>
          <a:off x="0" y="0"/>
          <a:ext cx="0" cy="0"/>
          <a:chOff x="0" y="0"/>
          <a:chExt cx="0" cy="0"/>
        </a:xfrm>
      </p:grpSpPr>
      <p:sp>
        <p:nvSpPr>
          <p:cNvPr id="2" name="AutoShape 2"/>
          <p:cNvSpPr/>
          <p:nvPr/>
        </p:nvSpPr>
        <p:spPr>
          <a:xfrm>
            <a:off x="1649834" y="5148262"/>
            <a:ext cx="3121583" cy="0"/>
          </a:xfrm>
          <a:prstGeom prst="line">
            <a:avLst/>
          </a:prstGeom>
          <a:ln w="9525" cap="flat">
            <a:solidFill>
              <a:srgbClr val="D2D3D4"/>
            </a:solidFill>
            <a:prstDash val="solid"/>
            <a:headEnd type="none" w="sm" len="sm"/>
            <a:tailEnd type="none" w="sm" len="sm"/>
          </a:ln>
        </p:spPr>
        <p:txBody>
          <a:bodyPr/>
          <a:lstStyle/>
          <a:p>
            <a:endParaRPr lang="en-US"/>
          </a:p>
        </p:txBody>
      </p:sp>
      <p:sp>
        <p:nvSpPr>
          <p:cNvPr id="5" name="TextBox 5"/>
          <p:cNvSpPr txBox="1"/>
          <p:nvPr/>
        </p:nvSpPr>
        <p:spPr>
          <a:xfrm>
            <a:off x="1649834" y="2354771"/>
            <a:ext cx="9120814" cy="1850485"/>
          </a:xfrm>
          <a:prstGeom prst="rect">
            <a:avLst/>
          </a:prstGeom>
        </p:spPr>
        <p:txBody>
          <a:bodyPr lIns="0" tIns="0" rIns="0" bIns="0" rtlCol="0" anchor="t">
            <a:spAutoFit/>
          </a:bodyPr>
          <a:lstStyle/>
          <a:p>
            <a:pPr algn="l">
              <a:lnSpc>
                <a:spcPts val="15079"/>
              </a:lnSpc>
              <a:spcBef>
                <a:spcPct val="0"/>
              </a:spcBef>
            </a:pPr>
            <a:r>
              <a:rPr lang="en-US" sz="10771" b="1">
                <a:solidFill>
                  <a:srgbClr val="FFFFFF"/>
                </a:solidFill>
                <a:latin typeface="Raleway Bold"/>
                <a:ea typeface="Raleway Bold"/>
                <a:cs typeface="Raleway Bold"/>
                <a:sym typeface="Raleway Bold"/>
              </a:rPr>
              <a:t>THANK YOU</a:t>
            </a:r>
          </a:p>
        </p:txBody>
      </p:sp>
      <p:sp>
        <p:nvSpPr>
          <p:cNvPr id="6" name="TextBox 6"/>
          <p:cNvSpPr txBox="1"/>
          <p:nvPr/>
        </p:nvSpPr>
        <p:spPr>
          <a:xfrm>
            <a:off x="1649834" y="6029325"/>
            <a:ext cx="12675766" cy="1935338"/>
          </a:xfrm>
          <a:prstGeom prst="rect">
            <a:avLst/>
          </a:prstGeom>
        </p:spPr>
        <p:txBody>
          <a:bodyPr wrap="square" lIns="0" tIns="0" rIns="0" bIns="0" rtlCol="0" anchor="t">
            <a:spAutoFit/>
          </a:bodyPr>
          <a:lstStyle/>
          <a:p>
            <a:pPr algn="l">
              <a:lnSpc>
                <a:spcPts val="5599"/>
              </a:lnSpc>
              <a:spcBef>
                <a:spcPct val="0"/>
              </a:spcBef>
            </a:pPr>
            <a:r>
              <a:rPr lang="en-US" sz="3999" b="1" spc="791" dirty="0">
                <a:solidFill>
                  <a:srgbClr val="FFFFFF"/>
                </a:solidFill>
                <a:latin typeface="Raleway Bold"/>
                <a:ea typeface="Raleway Bold"/>
                <a:cs typeface="Raleway Bold"/>
                <a:sym typeface="Raleway Bold"/>
              </a:rPr>
              <a:t>HANK NAUGHTON</a:t>
            </a:r>
            <a:r>
              <a:rPr lang="en-US" sz="3999" b="1" spc="791">
                <a:solidFill>
                  <a:srgbClr val="FFFFFF"/>
                </a:solidFill>
                <a:latin typeface="Raleway Bold"/>
                <a:ea typeface="Raleway Bold"/>
                <a:cs typeface="Raleway Bold"/>
                <a:sym typeface="Raleway Bold"/>
              </a:rPr>
              <a:t>, Partner</a:t>
            </a:r>
            <a:endParaRPr lang="en-US" sz="3999" b="1" spc="791" dirty="0">
              <a:solidFill>
                <a:srgbClr val="FFFFFF"/>
              </a:solidFill>
              <a:latin typeface="Raleway Bold"/>
              <a:ea typeface="Raleway Bold"/>
              <a:cs typeface="Raleway Bold"/>
              <a:sym typeface="Raleway Bold"/>
            </a:endParaRPr>
          </a:p>
          <a:p>
            <a:pPr algn="l">
              <a:lnSpc>
                <a:spcPts val="5599"/>
              </a:lnSpc>
              <a:spcBef>
                <a:spcPct val="0"/>
              </a:spcBef>
            </a:pPr>
            <a:r>
              <a:rPr lang="en-US" sz="3999" b="1" spc="791" dirty="0">
                <a:solidFill>
                  <a:srgbClr val="FFFFFF"/>
                </a:solidFill>
                <a:latin typeface="Raleway Bold"/>
                <a:ea typeface="Raleway Bold"/>
                <a:cs typeface="Raleway Bold"/>
                <a:sym typeface="Raleway Bold"/>
              </a:rPr>
              <a:t>hnaughton@napolilaw.com</a:t>
            </a:r>
          </a:p>
          <a:p>
            <a:pPr algn="l">
              <a:lnSpc>
                <a:spcPts val="4200"/>
              </a:lnSpc>
              <a:spcBef>
                <a:spcPct val="0"/>
              </a:spcBef>
            </a:pPr>
            <a:r>
              <a:rPr lang="en-US" sz="3000" dirty="0">
                <a:solidFill>
                  <a:srgbClr val="FFFFFF"/>
                </a:solidFill>
                <a:latin typeface="Montserrat"/>
                <a:ea typeface="Montserrat"/>
                <a:cs typeface="Montserrat"/>
                <a:sym typeface="Montserrat"/>
              </a:rPr>
              <a:t>(978) 852-3643</a:t>
            </a:r>
          </a:p>
        </p:txBody>
      </p:sp>
      <p:grpSp>
        <p:nvGrpSpPr>
          <p:cNvPr id="7" name="Group 7"/>
          <p:cNvGrpSpPr/>
          <p:nvPr/>
        </p:nvGrpSpPr>
        <p:grpSpPr>
          <a:xfrm rot="-10800000">
            <a:off x="13862082" y="9753412"/>
            <a:ext cx="4425918" cy="533588"/>
            <a:chOff x="0" y="0"/>
            <a:chExt cx="5901224" cy="711450"/>
          </a:xfrm>
        </p:grpSpPr>
        <p:sp>
          <p:nvSpPr>
            <p:cNvPr id="8" name="AutoShape 8"/>
            <p:cNvSpPr/>
            <p:nvPr/>
          </p:nvSpPr>
          <p:spPr>
            <a:xfrm>
              <a:off x="0" y="0"/>
              <a:ext cx="5901224" cy="711450"/>
            </a:xfrm>
            <a:prstGeom prst="rect">
              <a:avLst/>
            </a:prstGeom>
            <a:solidFill>
              <a:srgbClr val="D2D3D4"/>
            </a:solidFill>
          </p:spPr>
          <p:txBody>
            <a:bodyPr/>
            <a:lstStyle/>
            <a:p>
              <a:endParaRPr lang="en-US"/>
            </a:p>
          </p:txBody>
        </p:sp>
      </p:grpSp>
      <p:sp>
        <p:nvSpPr>
          <p:cNvPr id="9" name="TextBox 9"/>
          <p:cNvSpPr txBox="1"/>
          <p:nvPr/>
        </p:nvSpPr>
        <p:spPr>
          <a:xfrm>
            <a:off x="13804932"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pic>
        <p:nvPicPr>
          <p:cNvPr id="12" name="Picture 11">
            <a:extLst>
              <a:ext uri="{FF2B5EF4-FFF2-40B4-BE49-F238E27FC236}">
                <a16:creationId xmlns:a16="http://schemas.microsoft.com/office/drawing/2014/main" id="{A695563A-025C-EB48-65BA-A49F2F884A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39800" y="495300"/>
            <a:ext cx="4191000" cy="136931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D59"/>
        </a:solidFill>
        <a:effectLst/>
      </p:bgPr>
    </p:bg>
    <p:spTree>
      <p:nvGrpSpPr>
        <p:cNvPr id="1" name=""/>
        <p:cNvGrpSpPr/>
        <p:nvPr/>
      </p:nvGrpSpPr>
      <p:grpSpPr>
        <a:xfrm>
          <a:off x="0" y="0"/>
          <a:ext cx="0" cy="0"/>
          <a:chOff x="0" y="0"/>
          <a:chExt cx="0" cy="0"/>
        </a:xfrm>
      </p:grpSpPr>
      <p:sp>
        <p:nvSpPr>
          <p:cNvPr id="2" name="TextBox 2"/>
          <p:cNvSpPr txBox="1"/>
          <p:nvPr/>
        </p:nvSpPr>
        <p:spPr>
          <a:xfrm>
            <a:off x="5006020" y="4967859"/>
            <a:ext cx="8275960" cy="719582"/>
          </a:xfrm>
          <a:prstGeom prst="rect">
            <a:avLst/>
          </a:prstGeom>
        </p:spPr>
        <p:txBody>
          <a:bodyPr lIns="0" tIns="0" rIns="0" bIns="0" rtlCol="0" anchor="t">
            <a:spAutoFit/>
          </a:bodyPr>
          <a:lstStyle/>
          <a:p>
            <a:pPr algn="ctr">
              <a:lnSpc>
                <a:spcPts val="5703"/>
              </a:lnSpc>
              <a:spcBef>
                <a:spcPct val="0"/>
              </a:spcBef>
            </a:pPr>
            <a:r>
              <a:rPr lang="en-US" sz="4599" b="1">
                <a:solidFill>
                  <a:srgbClr val="FFFFFF"/>
                </a:solidFill>
                <a:latin typeface="Montserrat Bold"/>
                <a:ea typeface="Montserrat Bold"/>
                <a:cs typeface="Montserrat Bold"/>
                <a:sym typeface="Montserrat Bold"/>
              </a:rPr>
              <a:t>Fire Truck</a:t>
            </a:r>
            <a:r>
              <a:rPr lang="en-US" sz="4599">
                <a:solidFill>
                  <a:srgbClr val="FFFFFF"/>
                </a:solidFill>
                <a:latin typeface="Montserrat"/>
                <a:ea typeface="Montserrat"/>
                <a:cs typeface="Montserrat"/>
                <a:sym typeface="Montserrat"/>
              </a:rPr>
              <a:t> Pricing Litigation</a:t>
            </a:r>
          </a:p>
        </p:txBody>
      </p:sp>
      <p:grpSp>
        <p:nvGrpSpPr>
          <p:cNvPr id="3" name="Group 3"/>
          <p:cNvGrpSpPr/>
          <p:nvPr/>
        </p:nvGrpSpPr>
        <p:grpSpPr>
          <a:xfrm rot="-10800000">
            <a:off x="14047397" y="9753412"/>
            <a:ext cx="4240603" cy="533588"/>
            <a:chOff x="0" y="0"/>
            <a:chExt cx="5654137" cy="711450"/>
          </a:xfrm>
        </p:grpSpPr>
        <p:sp>
          <p:nvSpPr>
            <p:cNvPr id="4" name="AutoShape 4"/>
            <p:cNvSpPr/>
            <p:nvPr/>
          </p:nvSpPr>
          <p:spPr>
            <a:xfrm>
              <a:off x="0" y="0"/>
              <a:ext cx="5654137" cy="711450"/>
            </a:xfrm>
            <a:prstGeom prst="rect">
              <a:avLst/>
            </a:prstGeom>
            <a:solidFill>
              <a:srgbClr val="D2D3D4"/>
            </a:solidFill>
          </p:spPr>
          <p:txBody>
            <a:bodyPr/>
            <a:lstStyle/>
            <a:p>
              <a:endParaRPr lang="en-US"/>
            </a:p>
          </p:txBody>
        </p:sp>
      </p:grpSp>
      <p:sp>
        <p:nvSpPr>
          <p:cNvPr id="5" name="TextBox 5"/>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26005" y="3216021"/>
            <a:ext cx="3937859" cy="859730"/>
            <a:chOff x="0" y="0"/>
            <a:chExt cx="9400581" cy="2052375"/>
          </a:xfrm>
        </p:grpSpPr>
        <p:sp>
          <p:nvSpPr>
            <p:cNvPr id="3" name="Freeform 3"/>
            <p:cNvSpPr/>
            <p:nvPr/>
          </p:nvSpPr>
          <p:spPr>
            <a:xfrm>
              <a:off x="0" y="0"/>
              <a:ext cx="9400581" cy="2052375"/>
            </a:xfrm>
            <a:custGeom>
              <a:avLst/>
              <a:gdLst/>
              <a:ahLst/>
              <a:cxnLst/>
              <a:rect l="l" t="t" r="r" b="b"/>
              <a:pathLst>
                <a:path w="9400581" h="2052375">
                  <a:moveTo>
                    <a:pt x="0" y="0"/>
                  </a:moveTo>
                  <a:lnTo>
                    <a:pt x="9400581" y="0"/>
                  </a:lnTo>
                  <a:lnTo>
                    <a:pt x="9400581" y="2052375"/>
                  </a:lnTo>
                  <a:lnTo>
                    <a:pt x="0" y="2052375"/>
                  </a:lnTo>
                  <a:close/>
                </a:path>
              </a:pathLst>
            </a:custGeom>
            <a:solidFill>
              <a:srgbClr val="002D59"/>
            </a:solidFill>
          </p:spPr>
          <p:txBody>
            <a:bodyPr/>
            <a:lstStyle/>
            <a:p>
              <a:endParaRPr lang="en-US"/>
            </a:p>
          </p:txBody>
        </p:sp>
      </p:grpSp>
      <p:sp>
        <p:nvSpPr>
          <p:cNvPr id="4" name="AutoShape 4"/>
          <p:cNvSpPr/>
          <p:nvPr/>
        </p:nvSpPr>
        <p:spPr>
          <a:xfrm>
            <a:off x="-365772" y="-570571"/>
            <a:ext cx="12734360" cy="3147138"/>
          </a:xfrm>
          <a:prstGeom prst="rect">
            <a:avLst/>
          </a:prstGeom>
          <a:solidFill>
            <a:srgbClr val="D2D3D4"/>
          </a:solidFill>
        </p:spPr>
        <p:txBody>
          <a:bodyPr/>
          <a:lstStyle/>
          <a:p>
            <a:endParaRPr lang="en-US"/>
          </a:p>
        </p:txBody>
      </p:sp>
      <p:sp>
        <p:nvSpPr>
          <p:cNvPr id="5" name="TextBox 5"/>
          <p:cNvSpPr txBox="1"/>
          <p:nvPr/>
        </p:nvSpPr>
        <p:spPr>
          <a:xfrm>
            <a:off x="1626005" y="1501355"/>
            <a:ext cx="10346128" cy="712471"/>
          </a:xfrm>
          <a:prstGeom prst="rect">
            <a:avLst/>
          </a:prstGeom>
        </p:spPr>
        <p:txBody>
          <a:bodyPr lIns="0" tIns="0" rIns="0" bIns="0" rtlCol="0" anchor="t">
            <a:spAutoFit/>
          </a:bodyPr>
          <a:lstStyle/>
          <a:p>
            <a:pPr algn="l">
              <a:lnSpc>
                <a:spcPts val="5879"/>
              </a:lnSpc>
              <a:spcBef>
                <a:spcPct val="0"/>
              </a:spcBef>
            </a:pPr>
            <a:r>
              <a:rPr lang="en-US" sz="4199" b="1">
                <a:solidFill>
                  <a:srgbClr val="002D59"/>
                </a:solidFill>
                <a:latin typeface="Montserrat Bold"/>
                <a:ea typeface="Montserrat Bold"/>
                <a:cs typeface="Montserrat Bold"/>
                <a:sym typeface="Montserrat Bold"/>
              </a:rPr>
              <a:t>BACKGROUND &amp; CRISIS OVERVIEW</a:t>
            </a:r>
          </a:p>
        </p:txBody>
      </p:sp>
      <p:sp>
        <p:nvSpPr>
          <p:cNvPr id="6" name="TextBox 6"/>
          <p:cNvSpPr txBox="1"/>
          <p:nvPr/>
        </p:nvSpPr>
        <p:spPr>
          <a:xfrm>
            <a:off x="1626005" y="4454525"/>
            <a:ext cx="3937859" cy="4144661"/>
          </a:xfrm>
          <a:prstGeom prst="rect">
            <a:avLst/>
          </a:prstGeom>
        </p:spPr>
        <p:txBody>
          <a:bodyPr lIns="0" tIns="0" rIns="0" bIns="0" rtlCol="0" anchor="t">
            <a:spAutoFit/>
          </a:bodyPr>
          <a:lstStyle/>
          <a:p>
            <a:pPr marL="388618" lvl="1" indent="-194309" algn="l">
              <a:lnSpc>
                <a:spcPts val="2519"/>
              </a:lnSpc>
              <a:buFont typeface="Arial"/>
              <a:buChar char="•"/>
            </a:pPr>
            <a:r>
              <a:rPr lang="en-US" sz="1799" dirty="0">
                <a:solidFill>
                  <a:srgbClr val="002D59"/>
                </a:solidFill>
                <a:latin typeface="Montserrat"/>
                <a:ea typeface="Montserrat"/>
                <a:cs typeface="Montserrat"/>
                <a:sym typeface="Montserrat"/>
              </a:rPr>
              <a:t>Fire truck prices have doubled in 10 years (average pumper now exceeds $1 million, up from ~$500K)</a:t>
            </a:r>
          </a:p>
          <a:p>
            <a:pPr algn="l">
              <a:lnSpc>
                <a:spcPts val="2519"/>
              </a:lnSpc>
            </a:pPr>
            <a:endParaRPr lang="en-US" sz="1799" dirty="0">
              <a:solidFill>
                <a:srgbClr val="002D59"/>
              </a:solidFill>
              <a:latin typeface="Montserrat"/>
              <a:ea typeface="Montserrat"/>
              <a:cs typeface="Montserrat"/>
              <a:sym typeface="Montserrat"/>
            </a:endParaRPr>
          </a:p>
          <a:p>
            <a:pPr marL="388618" lvl="1" indent="-194309" algn="l">
              <a:lnSpc>
                <a:spcPts val="2519"/>
              </a:lnSpc>
              <a:buFont typeface="Arial"/>
              <a:buChar char="•"/>
            </a:pPr>
            <a:r>
              <a:rPr lang="en-US" sz="1799" dirty="0">
                <a:solidFill>
                  <a:srgbClr val="002D59"/>
                </a:solidFill>
                <a:latin typeface="Montserrat"/>
                <a:ea typeface="Montserrat"/>
                <a:cs typeface="Montserrat"/>
                <a:sym typeface="Montserrat"/>
              </a:rPr>
              <a:t>Wait times have increased from 18 months to over 4 years</a:t>
            </a:r>
          </a:p>
          <a:p>
            <a:pPr algn="l">
              <a:lnSpc>
                <a:spcPts val="2519"/>
              </a:lnSpc>
            </a:pPr>
            <a:endParaRPr lang="en-US" sz="1799" dirty="0">
              <a:solidFill>
                <a:srgbClr val="002D59"/>
              </a:solidFill>
              <a:latin typeface="Montserrat"/>
              <a:ea typeface="Montserrat"/>
              <a:cs typeface="Montserrat"/>
              <a:sym typeface="Montserrat"/>
            </a:endParaRPr>
          </a:p>
          <a:p>
            <a:pPr marL="388618" lvl="1" indent="-194309" algn="l">
              <a:lnSpc>
                <a:spcPts val="2519"/>
              </a:lnSpc>
              <a:buFont typeface="Arial"/>
              <a:buChar char="•"/>
            </a:pPr>
            <a:r>
              <a:rPr lang="en-US" sz="1799" dirty="0">
                <a:solidFill>
                  <a:srgbClr val="002D59"/>
                </a:solidFill>
                <a:latin typeface="Montserrat"/>
                <a:ea typeface="Montserrat"/>
                <a:cs typeface="Montserrat"/>
                <a:sym typeface="Montserrat"/>
              </a:rPr>
              <a:t>Market controlled by three manufacturers: Oshkosh/Pierce, REV Group (E-ONE, FERRARA, KME) , and Rosenbauer America</a:t>
            </a:r>
          </a:p>
        </p:txBody>
      </p:sp>
      <p:sp>
        <p:nvSpPr>
          <p:cNvPr id="7" name="TextBox 7"/>
          <p:cNvSpPr txBox="1"/>
          <p:nvPr/>
        </p:nvSpPr>
        <p:spPr>
          <a:xfrm>
            <a:off x="1626005" y="3473483"/>
            <a:ext cx="3937859" cy="34704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KEY STATISTICS:</a:t>
            </a:r>
          </a:p>
        </p:txBody>
      </p:sp>
      <p:sp>
        <p:nvSpPr>
          <p:cNvPr id="8" name="AutoShape 8"/>
          <p:cNvSpPr/>
          <p:nvPr/>
        </p:nvSpPr>
        <p:spPr>
          <a:xfrm flipV="1">
            <a:off x="6516205" y="3602964"/>
            <a:ext cx="0" cy="4615841"/>
          </a:xfrm>
          <a:prstGeom prst="line">
            <a:avLst/>
          </a:prstGeom>
          <a:ln w="9525" cap="flat">
            <a:solidFill>
              <a:srgbClr val="D2D3D4"/>
            </a:solidFill>
            <a:prstDash val="solid"/>
            <a:headEnd type="none" w="sm" len="sm"/>
            <a:tailEnd type="none" w="sm" len="sm"/>
          </a:ln>
        </p:spPr>
        <p:txBody>
          <a:bodyPr/>
          <a:lstStyle/>
          <a:p>
            <a:endParaRPr lang="en-US"/>
          </a:p>
        </p:txBody>
      </p:sp>
      <p:grpSp>
        <p:nvGrpSpPr>
          <p:cNvPr id="9" name="Group 9"/>
          <p:cNvGrpSpPr/>
          <p:nvPr/>
        </p:nvGrpSpPr>
        <p:grpSpPr>
          <a:xfrm>
            <a:off x="7473467" y="3220665"/>
            <a:ext cx="3937859" cy="859730"/>
            <a:chOff x="0" y="0"/>
            <a:chExt cx="9400581" cy="2052375"/>
          </a:xfrm>
        </p:grpSpPr>
        <p:sp>
          <p:nvSpPr>
            <p:cNvPr id="10" name="Freeform 10"/>
            <p:cNvSpPr/>
            <p:nvPr/>
          </p:nvSpPr>
          <p:spPr>
            <a:xfrm>
              <a:off x="0" y="0"/>
              <a:ext cx="9400581" cy="2052375"/>
            </a:xfrm>
            <a:custGeom>
              <a:avLst/>
              <a:gdLst/>
              <a:ahLst/>
              <a:cxnLst/>
              <a:rect l="l" t="t" r="r" b="b"/>
              <a:pathLst>
                <a:path w="9400581" h="2052375">
                  <a:moveTo>
                    <a:pt x="0" y="0"/>
                  </a:moveTo>
                  <a:lnTo>
                    <a:pt x="9400581" y="0"/>
                  </a:lnTo>
                  <a:lnTo>
                    <a:pt x="9400581" y="2052375"/>
                  </a:lnTo>
                  <a:lnTo>
                    <a:pt x="0" y="2052375"/>
                  </a:lnTo>
                  <a:close/>
                </a:path>
              </a:pathLst>
            </a:custGeom>
            <a:solidFill>
              <a:srgbClr val="D2D3D4"/>
            </a:solidFill>
          </p:spPr>
          <p:txBody>
            <a:bodyPr/>
            <a:lstStyle/>
            <a:p>
              <a:endParaRPr lang="en-US"/>
            </a:p>
          </p:txBody>
        </p:sp>
      </p:grpSp>
      <p:sp>
        <p:nvSpPr>
          <p:cNvPr id="11" name="TextBox 11"/>
          <p:cNvSpPr txBox="1"/>
          <p:nvPr/>
        </p:nvSpPr>
        <p:spPr>
          <a:xfrm>
            <a:off x="7473467" y="4459169"/>
            <a:ext cx="3937859" cy="4392930"/>
          </a:xfrm>
          <a:prstGeom prst="rect">
            <a:avLst/>
          </a:prstGeom>
        </p:spPr>
        <p:txBody>
          <a:bodyPr lIns="0" tIns="0" rIns="0" bIns="0" rtlCol="0" anchor="t">
            <a:spAutoFit/>
          </a:bodyPr>
          <a:lstStyle/>
          <a:p>
            <a:pPr marL="388618" lvl="1" indent="-194309" algn="l">
              <a:lnSpc>
                <a:spcPts val="2519"/>
              </a:lnSpc>
              <a:buFont typeface="Arial"/>
              <a:buChar char="•"/>
            </a:pPr>
            <a:r>
              <a:rPr lang="en-US" sz="1799">
                <a:solidFill>
                  <a:srgbClr val="002D59"/>
                </a:solidFill>
                <a:latin typeface="Montserrat"/>
                <a:ea typeface="Montserrat"/>
                <a:cs typeface="Montserrat"/>
                <a:sym typeface="Montserrat"/>
              </a:rPr>
              <a:t>Municipalities are forced to operate aging fire trucks 30+ years old (vs. 15-20 year expected lifespan)</a:t>
            </a:r>
          </a:p>
          <a:p>
            <a:pPr algn="l">
              <a:lnSpc>
                <a:spcPts val="2519"/>
              </a:lnSpc>
            </a:pPr>
            <a:endParaRPr lang="en-US" sz="1799">
              <a:solidFill>
                <a:srgbClr val="002D59"/>
              </a:solidFill>
              <a:latin typeface="Montserrat"/>
              <a:ea typeface="Montserrat"/>
              <a:cs typeface="Montserrat"/>
              <a:sym typeface="Montserrat"/>
            </a:endParaRPr>
          </a:p>
          <a:p>
            <a:pPr marL="388618" lvl="1" indent="-194309" algn="l">
              <a:lnSpc>
                <a:spcPts val="2519"/>
              </a:lnSpc>
              <a:buFont typeface="Arial"/>
              <a:buChar char="•"/>
            </a:pPr>
            <a:r>
              <a:rPr lang="en-US" sz="1799">
                <a:solidFill>
                  <a:srgbClr val="002D59"/>
                </a:solidFill>
                <a:latin typeface="Montserrat"/>
                <a:ea typeface="Montserrat"/>
                <a:cs typeface="Montserrat"/>
                <a:sym typeface="Montserrat"/>
              </a:rPr>
              <a:t>Increased breakdown frequency and difficulty obtaining replacement parts</a:t>
            </a:r>
          </a:p>
          <a:p>
            <a:pPr algn="l">
              <a:lnSpc>
                <a:spcPts val="2519"/>
              </a:lnSpc>
            </a:pPr>
            <a:endParaRPr lang="en-US" sz="1799">
              <a:solidFill>
                <a:srgbClr val="002D59"/>
              </a:solidFill>
              <a:latin typeface="Montserrat"/>
              <a:ea typeface="Montserrat"/>
              <a:cs typeface="Montserrat"/>
              <a:sym typeface="Montserrat"/>
            </a:endParaRPr>
          </a:p>
          <a:p>
            <a:pPr marL="388618" lvl="1" indent="-194309" algn="l">
              <a:lnSpc>
                <a:spcPts val="2519"/>
              </a:lnSpc>
              <a:buFont typeface="Arial"/>
              <a:buChar char="•"/>
            </a:pPr>
            <a:r>
              <a:rPr lang="en-US" sz="1799">
                <a:solidFill>
                  <a:srgbClr val="002D59"/>
                </a:solidFill>
                <a:latin typeface="Montserrat"/>
                <a:ea typeface="Montserrat"/>
                <a:cs typeface="Montserrat"/>
                <a:sym typeface="Montserrat"/>
              </a:rPr>
              <a:t>Public safety at risk due to gaps in fire protection systems</a:t>
            </a:r>
          </a:p>
          <a:p>
            <a:pPr algn="l">
              <a:lnSpc>
                <a:spcPts val="2519"/>
              </a:lnSpc>
            </a:pPr>
            <a:endParaRPr lang="en-US" sz="1799">
              <a:solidFill>
                <a:srgbClr val="002D59"/>
              </a:solidFill>
              <a:latin typeface="Montserrat"/>
              <a:ea typeface="Montserrat"/>
              <a:cs typeface="Montserrat"/>
              <a:sym typeface="Montserrat"/>
            </a:endParaRPr>
          </a:p>
          <a:p>
            <a:pPr marL="388618" lvl="1" indent="-194309" algn="l">
              <a:lnSpc>
                <a:spcPts val="2519"/>
              </a:lnSpc>
              <a:buFont typeface="Arial"/>
              <a:buChar char="•"/>
            </a:pPr>
            <a:r>
              <a:rPr lang="en-US" sz="1799">
                <a:solidFill>
                  <a:srgbClr val="002D59"/>
                </a:solidFill>
                <a:latin typeface="Montserrat"/>
                <a:ea typeface="Montserrat"/>
                <a:cs typeface="Montserrat"/>
                <a:sym typeface="Montserrat"/>
              </a:rPr>
              <a:t>Municipal budgets severely strained</a:t>
            </a:r>
          </a:p>
        </p:txBody>
      </p:sp>
      <p:sp>
        <p:nvSpPr>
          <p:cNvPr id="12" name="TextBox 12"/>
          <p:cNvSpPr txBox="1"/>
          <p:nvPr/>
        </p:nvSpPr>
        <p:spPr>
          <a:xfrm>
            <a:off x="7473467" y="3478127"/>
            <a:ext cx="3937859" cy="347049"/>
          </a:xfrm>
          <a:prstGeom prst="rect">
            <a:avLst/>
          </a:prstGeom>
        </p:spPr>
        <p:txBody>
          <a:bodyPr lIns="0" tIns="0" rIns="0" bIns="0" rtlCol="0" anchor="t">
            <a:spAutoFit/>
          </a:bodyPr>
          <a:lstStyle/>
          <a:p>
            <a:pPr algn="ctr">
              <a:lnSpc>
                <a:spcPts val="2921"/>
              </a:lnSpc>
              <a:spcBef>
                <a:spcPct val="0"/>
              </a:spcBef>
            </a:pPr>
            <a:r>
              <a:rPr lang="en-US" sz="2086" b="1" spc="262">
                <a:solidFill>
                  <a:srgbClr val="002D59"/>
                </a:solidFill>
                <a:latin typeface="Montserrat Bold"/>
                <a:ea typeface="Montserrat Bold"/>
                <a:cs typeface="Montserrat Bold"/>
                <a:sym typeface="Montserrat Bold"/>
              </a:rPr>
              <a:t>THE PROBLEM:</a:t>
            </a:r>
          </a:p>
        </p:txBody>
      </p:sp>
      <p:grpSp>
        <p:nvGrpSpPr>
          <p:cNvPr id="13" name="Group 13"/>
          <p:cNvGrpSpPr/>
          <p:nvPr/>
        </p:nvGrpSpPr>
        <p:grpSpPr>
          <a:xfrm>
            <a:off x="13321441" y="3220665"/>
            <a:ext cx="3937859" cy="859730"/>
            <a:chOff x="0" y="0"/>
            <a:chExt cx="9400581" cy="2052375"/>
          </a:xfrm>
        </p:grpSpPr>
        <p:sp>
          <p:nvSpPr>
            <p:cNvPr id="14" name="Freeform 14"/>
            <p:cNvSpPr/>
            <p:nvPr/>
          </p:nvSpPr>
          <p:spPr>
            <a:xfrm>
              <a:off x="0" y="0"/>
              <a:ext cx="9400581" cy="2052375"/>
            </a:xfrm>
            <a:custGeom>
              <a:avLst/>
              <a:gdLst/>
              <a:ahLst/>
              <a:cxnLst/>
              <a:rect l="l" t="t" r="r" b="b"/>
              <a:pathLst>
                <a:path w="9400581" h="2052375">
                  <a:moveTo>
                    <a:pt x="0" y="0"/>
                  </a:moveTo>
                  <a:lnTo>
                    <a:pt x="9400581" y="0"/>
                  </a:lnTo>
                  <a:lnTo>
                    <a:pt x="9400581" y="2052375"/>
                  </a:lnTo>
                  <a:lnTo>
                    <a:pt x="0" y="2052375"/>
                  </a:lnTo>
                  <a:close/>
                </a:path>
              </a:pathLst>
            </a:custGeom>
            <a:solidFill>
              <a:srgbClr val="2584C6"/>
            </a:solidFill>
          </p:spPr>
          <p:txBody>
            <a:bodyPr/>
            <a:lstStyle/>
            <a:p>
              <a:endParaRPr lang="en-US"/>
            </a:p>
          </p:txBody>
        </p:sp>
      </p:grpSp>
      <p:sp>
        <p:nvSpPr>
          <p:cNvPr id="15" name="TextBox 15"/>
          <p:cNvSpPr txBox="1"/>
          <p:nvPr/>
        </p:nvSpPr>
        <p:spPr>
          <a:xfrm>
            <a:off x="13321441" y="4459169"/>
            <a:ext cx="3937859" cy="3135630"/>
          </a:xfrm>
          <a:prstGeom prst="rect">
            <a:avLst/>
          </a:prstGeom>
        </p:spPr>
        <p:txBody>
          <a:bodyPr lIns="0" tIns="0" rIns="0" bIns="0" rtlCol="0" anchor="t">
            <a:spAutoFit/>
          </a:bodyPr>
          <a:lstStyle/>
          <a:p>
            <a:pPr marL="388618" lvl="1" indent="-194309" algn="l">
              <a:lnSpc>
                <a:spcPts val="2519"/>
              </a:lnSpc>
              <a:buFont typeface="Arial"/>
              <a:buChar char="•"/>
            </a:pPr>
            <a:r>
              <a:rPr lang="en-US" sz="1799" dirty="0">
                <a:solidFill>
                  <a:srgbClr val="002D59"/>
                </a:solidFill>
                <a:latin typeface="Montserrat"/>
                <a:ea typeface="Montserrat"/>
                <a:cs typeface="Montserrat"/>
                <a:sym typeface="Montserrat"/>
              </a:rPr>
              <a:t>Oshkosh Fire Department purchased two identical engines in 2020 for $639,900 each</a:t>
            </a:r>
          </a:p>
          <a:p>
            <a:pPr algn="l">
              <a:lnSpc>
                <a:spcPts val="2519"/>
              </a:lnSpc>
            </a:pPr>
            <a:endParaRPr lang="en-US" sz="1799" dirty="0">
              <a:solidFill>
                <a:srgbClr val="002D59"/>
              </a:solidFill>
              <a:latin typeface="Montserrat"/>
              <a:ea typeface="Montserrat"/>
              <a:cs typeface="Montserrat"/>
              <a:sym typeface="Montserrat"/>
            </a:endParaRPr>
          </a:p>
          <a:p>
            <a:pPr marL="388618" lvl="1" indent="-194309" algn="l">
              <a:lnSpc>
                <a:spcPts val="2519"/>
              </a:lnSpc>
              <a:buFont typeface="Arial"/>
              <a:buChar char="•"/>
            </a:pPr>
            <a:r>
              <a:rPr lang="en-US" sz="1799" dirty="0">
                <a:solidFill>
                  <a:srgbClr val="002D59"/>
                </a:solidFill>
                <a:latin typeface="Montserrat"/>
                <a:ea typeface="Montserrat"/>
                <a:cs typeface="Montserrat"/>
                <a:sym typeface="Montserrat"/>
              </a:rPr>
              <a:t>In 2026, one nearly identical engine cost $1,142,085</a:t>
            </a:r>
          </a:p>
          <a:p>
            <a:pPr algn="l">
              <a:lnSpc>
                <a:spcPts val="2519"/>
              </a:lnSpc>
            </a:pPr>
            <a:endParaRPr lang="en-US" sz="1799" dirty="0">
              <a:solidFill>
                <a:srgbClr val="002D59"/>
              </a:solidFill>
              <a:latin typeface="Montserrat"/>
              <a:ea typeface="Montserrat"/>
              <a:cs typeface="Montserrat"/>
              <a:sym typeface="Montserrat"/>
            </a:endParaRPr>
          </a:p>
          <a:p>
            <a:pPr marL="388618" lvl="1" indent="-194309" algn="l">
              <a:lnSpc>
                <a:spcPts val="2519"/>
              </a:lnSpc>
              <a:buFont typeface="Arial"/>
              <a:buChar char="•"/>
            </a:pPr>
            <a:r>
              <a:rPr lang="en-US" sz="1799" dirty="0">
                <a:solidFill>
                  <a:srgbClr val="002D59"/>
                </a:solidFill>
                <a:latin typeface="Montserrat"/>
                <a:ea typeface="Montserrat"/>
                <a:cs typeface="Montserrat"/>
                <a:sym typeface="Montserrat"/>
              </a:rPr>
              <a:t>That’s nearly double in less than 4 years</a:t>
            </a:r>
          </a:p>
        </p:txBody>
      </p:sp>
      <p:sp>
        <p:nvSpPr>
          <p:cNvPr id="16" name="TextBox 16"/>
          <p:cNvSpPr txBox="1"/>
          <p:nvPr/>
        </p:nvSpPr>
        <p:spPr>
          <a:xfrm>
            <a:off x="13321441" y="3478127"/>
            <a:ext cx="3937859" cy="34704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REAL EXAMPLE:</a:t>
            </a:r>
          </a:p>
        </p:txBody>
      </p:sp>
      <p:sp>
        <p:nvSpPr>
          <p:cNvPr id="17" name="AutoShape 17"/>
          <p:cNvSpPr/>
          <p:nvPr/>
        </p:nvSpPr>
        <p:spPr>
          <a:xfrm flipV="1">
            <a:off x="12368588" y="3645886"/>
            <a:ext cx="0" cy="4572919"/>
          </a:xfrm>
          <a:prstGeom prst="line">
            <a:avLst/>
          </a:prstGeom>
          <a:ln w="9525" cap="flat">
            <a:solidFill>
              <a:srgbClr val="D2D3D4"/>
            </a:solidFill>
            <a:prstDash val="solid"/>
            <a:headEnd type="none" w="sm" len="sm"/>
            <a:tailEnd type="none" w="sm" len="sm"/>
          </a:ln>
        </p:spPr>
        <p:txBody>
          <a:bodyPr/>
          <a:lstStyle/>
          <a:p>
            <a:endParaRPr lang="en-US"/>
          </a:p>
        </p:txBody>
      </p:sp>
      <p:sp>
        <p:nvSpPr>
          <p:cNvPr id="18" name="Freeform 18"/>
          <p:cNvSpPr/>
          <p:nvPr/>
        </p:nvSpPr>
        <p:spPr>
          <a:xfrm>
            <a:off x="-128153" y="-168266"/>
            <a:ext cx="1324808" cy="1324808"/>
          </a:xfrm>
          <a:custGeom>
            <a:avLst/>
            <a:gdLst/>
            <a:ahLst/>
            <a:cxnLst/>
            <a:rect l="l" t="t" r="r" b="b"/>
            <a:pathLst>
              <a:path w="1324808" h="1324808">
                <a:moveTo>
                  <a:pt x="0" y="0"/>
                </a:moveTo>
                <a:lnTo>
                  <a:pt x="1324808" y="0"/>
                </a:lnTo>
                <a:lnTo>
                  <a:pt x="1324808" y="1324808"/>
                </a:lnTo>
                <a:lnTo>
                  <a:pt x="0" y="132480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19" name="Group 19"/>
          <p:cNvGrpSpPr/>
          <p:nvPr/>
        </p:nvGrpSpPr>
        <p:grpSpPr>
          <a:xfrm>
            <a:off x="15727596" y="326537"/>
            <a:ext cx="2207230" cy="830005"/>
            <a:chOff x="0" y="0"/>
            <a:chExt cx="2942973" cy="1106673"/>
          </a:xfrm>
        </p:grpSpPr>
        <p:grpSp>
          <p:nvGrpSpPr>
            <p:cNvPr id="20" name="Group 20"/>
            <p:cNvGrpSpPr/>
            <p:nvPr/>
          </p:nvGrpSpPr>
          <p:grpSpPr>
            <a:xfrm>
              <a:off x="0" y="0"/>
              <a:ext cx="2942973" cy="1106673"/>
              <a:chOff x="0" y="0"/>
              <a:chExt cx="750169" cy="282093"/>
            </a:xfrm>
          </p:grpSpPr>
          <p:sp>
            <p:nvSpPr>
              <p:cNvPr id="21" name="Freeform 21"/>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22" name="TextBox 22"/>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23" name="Freeform 23"/>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3"/>
              <a:stretch>
                <a:fillRect/>
              </a:stretch>
            </a:blipFill>
          </p:spPr>
          <p:txBody>
            <a:bodyPr/>
            <a:lstStyle/>
            <a:p>
              <a:endParaRPr lang="en-US"/>
            </a:p>
          </p:txBody>
        </p:sp>
      </p:grpSp>
      <p:grpSp>
        <p:nvGrpSpPr>
          <p:cNvPr id="24" name="Group 24"/>
          <p:cNvGrpSpPr/>
          <p:nvPr/>
        </p:nvGrpSpPr>
        <p:grpSpPr>
          <a:xfrm rot="-10800000">
            <a:off x="14047397" y="9753412"/>
            <a:ext cx="4240603" cy="533588"/>
            <a:chOff x="0" y="0"/>
            <a:chExt cx="5654137" cy="711450"/>
          </a:xfrm>
        </p:grpSpPr>
        <p:sp>
          <p:nvSpPr>
            <p:cNvPr id="25" name="AutoShape 25"/>
            <p:cNvSpPr/>
            <p:nvPr/>
          </p:nvSpPr>
          <p:spPr>
            <a:xfrm>
              <a:off x="0" y="0"/>
              <a:ext cx="5654137" cy="711450"/>
            </a:xfrm>
            <a:prstGeom prst="rect">
              <a:avLst/>
            </a:prstGeom>
            <a:solidFill>
              <a:srgbClr val="D2D3D4"/>
            </a:solidFill>
          </p:spPr>
          <p:txBody>
            <a:bodyPr/>
            <a:lstStyle/>
            <a:p>
              <a:endParaRPr lang="en-US"/>
            </a:p>
          </p:txBody>
        </p:sp>
      </p:grpSp>
      <p:sp>
        <p:nvSpPr>
          <p:cNvPr id="26" name="TextBox 26"/>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441519" cy="1996295"/>
            <a:chOff x="0" y="0"/>
            <a:chExt cx="16529514" cy="3908987"/>
          </a:xfrm>
        </p:grpSpPr>
        <p:sp>
          <p:nvSpPr>
            <p:cNvPr id="3" name="Freeform 3"/>
            <p:cNvSpPr/>
            <p:nvPr/>
          </p:nvSpPr>
          <p:spPr>
            <a:xfrm>
              <a:off x="0" y="0"/>
              <a:ext cx="16529514" cy="3908987"/>
            </a:xfrm>
            <a:custGeom>
              <a:avLst/>
              <a:gdLst/>
              <a:ahLst/>
              <a:cxnLst/>
              <a:rect l="l" t="t" r="r" b="b"/>
              <a:pathLst>
                <a:path w="16529514" h="3908987">
                  <a:moveTo>
                    <a:pt x="0" y="0"/>
                  </a:moveTo>
                  <a:lnTo>
                    <a:pt x="16529514" y="0"/>
                  </a:lnTo>
                  <a:lnTo>
                    <a:pt x="16529514" y="3908987"/>
                  </a:lnTo>
                  <a:lnTo>
                    <a:pt x="0" y="3908987"/>
                  </a:lnTo>
                  <a:close/>
                </a:path>
              </a:pathLst>
            </a:custGeom>
            <a:solidFill>
              <a:srgbClr val="002D59"/>
            </a:solidFill>
          </p:spPr>
          <p:txBody>
            <a:bodyPr/>
            <a:lstStyle/>
            <a:p>
              <a:endParaRPr lang="en-US"/>
            </a:p>
          </p:txBody>
        </p:sp>
      </p:grpSp>
      <p:grpSp>
        <p:nvGrpSpPr>
          <p:cNvPr id="4" name="Group 4"/>
          <p:cNvGrpSpPr/>
          <p:nvPr/>
        </p:nvGrpSpPr>
        <p:grpSpPr>
          <a:xfrm>
            <a:off x="2674943" y="2386820"/>
            <a:ext cx="3430427" cy="548352"/>
            <a:chOff x="0" y="0"/>
            <a:chExt cx="8189224" cy="1309042"/>
          </a:xfrm>
        </p:grpSpPr>
        <p:sp>
          <p:nvSpPr>
            <p:cNvPr id="5" name="Freeform 5"/>
            <p:cNvSpPr/>
            <p:nvPr/>
          </p:nvSpPr>
          <p:spPr>
            <a:xfrm>
              <a:off x="0" y="0"/>
              <a:ext cx="8189224" cy="1309042"/>
            </a:xfrm>
            <a:custGeom>
              <a:avLst/>
              <a:gdLst/>
              <a:ahLst/>
              <a:cxnLst/>
              <a:rect l="l" t="t" r="r" b="b"/>
              <a:pathLst>
                <a:path w="8189224" h="1309042">
                  <a:moveTo>
                    <a:pt x="0" y="0"/>
                  </a:moveTo>
                  <a:lnTo>
                    <a:pt x="8189224" y="0"/>
                  </a:lnTo>
                  <a:lnTo>
                    <a:pt x="8189224" y="1309042"/>
                  </a:lnTo>
                  <a:lnTo>
                    <a:pt x="0" y="1309042"/>
                  </a:lnTo>
                  <a:close/>
                </a:path>
              </a:pathLst>
            </a:custGeom>
            <a:solidFill>
              <a:srgbClr val="D2D3D4"/>
            </a:solidFill>
          </p:spPr>
          <p:txBody>
            <a:bodyPr/>
            <a:lstStyle/>
            <a:p>
              <a:endParaRPr lang="en-US"/>
            </a:p>
          </p:txBody>
        </p:sp>
      </p:grpSp>
      <p:sp>
        <p:nvSpPr>
          <p:cNvPr id="6" name="AutoShape 6"/>
          <p:cNvSpPr/>
          <p:nvPr/>
        </p:nvSpPr>
        <p:spPr>
          <a:xfrm flipV="1">
            <a:off x="10305808" y="3048192"/>
            <a:ext cx="0" cy="4615841"/>
          </a:xfrm>
          <a:prstGeom prst="line">
            <a:avLst/>
          </a:prstGeom>
          <a:ln w="9525" cap="flat">
            <a:solidFill>
              <a:srgbClr val="D2D3D4"/>
            </a:solidFill>
            <a:prstDash val="solid"/>
            <a:headEnd type="none" w="sm" len="sm"/>
            <a:tailEnd type="none" w="sm" len="sm"/>
          </a:ln>
        </p:spPr>
        <p:txBody>
          <a:bodyPr/>
          <a:lstStyle/>
          <a:p>
            <a:endParaRPr lang="en-US"/>
          </a:p>
        </p:txBody>
      </p:sp>
      <p:grpSp>
        <p:nvGrpSpPr>
          <p:cNvPr id="7" name="Group 7"/>
          <p:cNvGrpSpPr/>
          <p:nvPr/>
        </p:nvGrpSpPr>
        <p:grpSpPr>
          <a:xfrm>
            <a:off x="2674943" y="4909970"/>
            <a:ext cx="7014571" cy="593387"/>
            <a:chOff x="0" y="0"/>
            <a:chExt cx="10839729" cy="916971"/>
          </a:xfrm>
        </p:grpSpPr>
        <p:sp>
          <p:nvSpPr>
            <p:cNvPr id="8" name="Freeform 8"/>
            <p:cNvSpPr/>
            <p:nvPr/>
          </p:nvSpPr>
          <p:spPr>
            <a:xfrm>
              <a:off x="0" y="0"/>
              <a:ext cx="10839729" cy="916971"/>
            </a:xfrm>
            <a:custGeom>
              <a:avLst/>
              <a:gdLst/>
              <a:ahLst/>
              <a:cxnLst/>
              <a:rect l="l" t="t" r="r" b="b"/>
              <a:pathLst>
                <a:path w="10839729" h="916971">
                  <a:moveTo>
                    <a:pt x="0" y="0"/>
                  </a:moveTo>
                  <a:lnTo>
                    <a:pt x="10839729" y="0"/>
                  </a:lnTo>
                  <a:lnTo>
                    <a:pt x="10839729" y="916971"/>
                  </a:lnTo>
                  <a:lnTo>
                    <a:pt x="0" y="916971"/>
                  </a:lnTo>
                  <a:close/>
                </a:path>
              </a:pathLst>
            </a:custGeom>
            <a:solidFill>
              <a:srgbClr val="D2D3D4"/>
            </a:solidFill>
          </p:spPr>
          <p:txBody>
            <a:bodyPr/>
            <a:lstStyle/>
            <a:p>
              <a:endParaRPr lang="en-US"/>
            </a:p>
          </p:txBody>
        </p:sp>
      </p:grpSp>
      <p:grpSp>
        <p:nvGrpSpPr>
          <p:cNvPr id="9" name="Group 9"/>
          <p:cNvGrpSpPr/>
          <p:nvPr/>
        </p:nvGrpSpPr>
        <p:grpSpPr>
          <a:xfrm>
            <a:off x="10922103" y="2386820"/>
            <a:ext cx="3542896" cy="593387"/>
            <a:chOff x="0" y="0"/>
            <a:chExt cx="5474894" cy="916971"/>
          </a:xfrm>
        </p:grpSpPr>
        <p:sp>
          <p:nvSpPr>
            <p:cNvPr id="10" name="Freeform 10"/>
            <p:cNvSpPr/>
            <p:nvPr/>
          </p:nvSpPr>
          <p:spPr>
            <a:xfrm>
              <a:off x="0" y="0"/>
              <a:ext cx="5474894" cy="916971"/>
            </a:xfrm>
            <a:custGeom>
              <a:avLst/>
              <a:gdLst/>
              <a:ahLst/>
              <a:cxnLst/>
              <a:rect l="l" t="t" r="r" b="b"/>
              <a:pathLst>
                <a:path w="5474894" h="916971">
                  <a:moveTo>
                    <a:pt x="0" y="0"/>
                  </a:moveTo>
                  <a:lnTo>
                    <a:pt x="5474894" y="0"/>
                  </a:lnTo>
                  <a:lnTo>
                    <a:pt x="5474894" y="916971"/>
                  </a:lnTo>
                  <a:lnTo>
                    <a:pt x="0" y="916971"/>
                  </a:lnTo>
                  <a:close/>
                </a:path>
              </a:pathLst>
            </a:custGeom>
            <a:solidFill>
              <a:srgbClr val="D2D3D4"/>
            </a:solidFill>
          </p:spPr>
          <p:txBody>
            <a:bodyPr/>
            <a:lstStyle/>
            <a:p>
              <a:endParaRPr lang="en-US"/>
            </a:p>
          </p:txBody>
        </p:sp>
      </p:grpSp>
      <p:grpSp>
        <p:nvGrpSpPr>
          <p:cNvPr id="11" name="Group 11"/>
          <p:cNvGrpSpPr/>
          <p:nvPr/>
        </p:nvGrpSpPr>
        <p:grpSpPr>
          <a:xfrm>
            <a:off x="10922103" y="7354087"/>
            <a:ext cx="3361232" cy="548352"/>
            <a:chOff x="0" y="0"/>
            <a:chExt cx="8024039" cy="1309042"/>
          </a:xfrm>
        </p:grpSpPr>
        <p:sp>
          <p:nvSpPr>
            <p:cNvPr id="12" name="Freeform 12"/>
            <p:cNvSpPr/>
            <p:nvPr/>
          </p:nvSpPr>
          <p:spPr>
            <a:xfrm>
              <a:off x="0" y="0"/>
              <a:ext cx="8024039" cy="1309042"/>
            </a:xfrm>
            <a:custGeom>
              <a:avLst/>
              <a:gdLst/>
              <a:ahLst/>
              <a:cxnLst/>
              <a:rect l="l" t="t" r="r" b="b"/>
              <a:pathLst>
                <a:path w="8024039" h="1309042">
                  <a:moveTo>
                    <a:pt x="0" y="0"/>
                  </a:moveTo>
                  <a:lnTo>
                    <a:pt x="8024039" y="0"/>
                  </a:lnTo>
                  <a:lnTo>
                    <a:pt x="8024039" y="1309042"/>
                  </a:lnTo>
                  <a:lnTo>
                    <a:pt x="0" y="1309042"/>
                  </a:lnTo>
                  <a:close/>
                </a:path>
              </a:pathLst>
            </a:custGeom>
            <a:solidFill>
              <a:srgbClr val="D2D3D4"/>
            </a:solidFill>
          </p:spPr>
          <p:txBody>
            <a:bodyPr/>
            <a:lstStyle/>
            <a:p>
              <a:endParaRPr lang="en-US"/>
            </a:p>
          </p:txBody>
        </p:sp>
      </p:grpSp>
      <p:sp>
        <p:nvSpPr>
          <p:cNvPr id="13" name="Freeform 13"/>
          <p:cNvSpPr/>
          <p:nvPr/>
        </p:nvSpPr>
        <p:spPr>
          <a:xfrm>
            <a:off x="0" y="1996295"/>
            <a:ext cx="2244858" cy="7614242"/>
          </a:xfrm>
          <a:custGeom>
            <a:avLst/>
            <a:gdLst/>
            <a:ahLst/>
            <a:cxnLst/>
            <a:rect l="l" t="t" r="r" b="b"/>
            <a:pathLst>
              <a:path w="2244858" h="7614242">
                <a:moveTo>
                  <a:pt x="0" y="0"/>
                </a:moveTo>
                <a:lnTo>
                  <a:pt x="2244858" y="0"/>
                </a:lnTo>
                <a:lnTo>
                  <a:pt x="2244858" y="7614242"/>
                </a:lnTo>
                <a:lnTo>
                  <a:pt x="0" y="7614242"/>
                </a:lnTo>
                <a:lnTo>
                  <a:pt x="0" y="0"/>
                </a:lnTo>
                <a:close/>
              </a:path>
            </a:pathLst>
          </a:custGeom>
          <a:blipFill>
            <a:blip r:embed="rId2"/>
            <a:stretch>
              <a:fillRect l="-112496" r="-296600"/>
            </a:stretch>
          </a:blipFill>
        </p:spPr>
        <p:txBody>
          <a:bodyPr/>
          <a:lstStyle/>
          <a:p>
            <a:endParaRPr lang="en-US"/>
          </a:p>
        </p:txBody>
      </p:sp>
      <p:sp>
        <p:nvSpPr>
          <p:cNvPr id="14" name="TextBox 14"/>
          <p:cNvSpPr txBox="1"/>
          <p:nvPr/>
        </p:nvSpPr>
        <p:spPr>
          <a:xfrm>
            <a:off x="2674943" y="921874"/>
            <a:ext cx="10346128" cy="712471"/>
          </a:xfrm>
          <a:prstGeom prst="rect">
            <a:avLst/>
          </a:prstGeom>
        </p:spPr>
        <p:txBody>
          <a:bodyPr lIns="0" tIns="0" rIns="0" bIns="0" rtlCol="0" anchor="t">
            <a:spAutoFit/>
          </a:bodyPr>
          <a:lstStyle/>
          <a:p>
            <a:pPr algn="l">
              <a:lnSpc>
                <a:spcPts val="5879"/>
              </a:lnSpc>
              <a:spcBef>
                <a:spcPct val="0"/>
              </a:spcBef>
            </a:pPr>
            <a:r>
              <a:rPr lang="en-US" sz="4199" b="1">
                <a:solidFill>
                  <a:srgbClr val="FFFFFF"/>
                </a:solidFill>
                <a:latin typeface="Montserrat Bold"/>
                <a:ea typeface="Montserrat Bold"/>
                <a:cs typeface="Montserrat Bold"/>
                <a:sym typeface="Montserrat Bold"/>
              </a:rPr>
              <a:t>THE ALLEGATIONS</a:t>
            </a:r>
          </a:p>
        </p:txBody>
      </p:sp>
      <p:sp>
        <p:nvSpPr>
          <p:cNvPr id="15" name="TextBox 15"/>
          <p:cNvSpPr txBox="1"/>
          <p:nvPr/>
        </p:nvSpPr>
        <p:spPr>
          <a:xfrm>
            <a:off x="2847469" y="3153154"/>
            <a:ext cx="6755879" cy="1108637"/>
          </a:xfrm>
          <a:prstGeom prst="rect">
            <a:avLst/>
          </a:prstGeom>
        </p:spPr>
        <p:txBody>
          <a:bodyPr lIns="0" tIns="0" rIns="0" bIns="0" rtlCol="0" anchor="t">
            <a:spAutoFit/>
          </a:bodyPr>
          <a:lstStyle/>
          <a:p>
            <a:pPr marL="345439" lvl="1" indent="-172720" algn="l">
              <a:lnSpc>
                <a:spcPts val="2239"/>
              </a:lnSpc>
              <a:buAutoNum type="arabicPeriod"/>
            </a:pPr>
            <a:r>
              <a:rPr lang="en-US" sz="1599" dirty="0">
                <a:solidFill>
                  <a:srgbClr val="002D59"/>
                </a:solidFill>
                <a:latin typeface="Montserrat"/>
                <a:ea typeface="Montserrat"/>
                <a:cs typeface="Montserrat"/>
                <a:sym typeface="Montserrat"/>
              </a:rPr>
              <a:t> Violation of Section 1 of the Sherman Antitrust Act - conspiracy to unreasonably restrain trade and commerce</a:t>
            </a:r>
          </a:p>
          <a:p>
            <a:pPr marL="345439" lvl="1" indent="-172720" algn="l">
              <a:lnSpc>
                <a:spcPts val="2239"/>
              </a:lnSpc>
              <a:buAutoNum type="arabicPeriod"/>
            </a:pPr>
            <a:r>
              <a:rPr lang="en-US" sz="1599" dirty="0">
                <a:solidFill>
                  <a:srgbClr val="002D59"/>
                </a:solidFill>
                <a:latin typeface="Montserrat"/>
                <a:ea typeface="Montserrat"/>
                <a:cs typeface="Montserrat"/>
                <a:sym typeface="Montserrat"/>
              </a:rPr>
              <a:t>Violation of applicable State Antitrust Law </a:t>
            </a:r>
          </a:p>
          <a:p>
            <a:pPr marL="345439" lvl="1" indent="-172720" algn="l">
              <a:lnSpc>
                <a:spcPts val="2239"/>
              </a:lnSpc>
              <a:buAutoNum type="arabicPeriod"/>
            </a:pPr>
            <a:r>
              <a:rPr lang="en-US" sz="1599" dirty="0">
                <a:solidFill>
                  <a:srgbClr val="002D59"/>
                </a:solidFill>
                <a:latin typeface="Montserrat"/>
                <a:ea typeface="Montserrat"/>
                <a:cs typeface="Montserrat"/>
                <a:sym typeface="Montserrat"/>
              </a:rPr>
              <a:t>Unjust Enrichment</a:t>
            </a:r>
          </a:p>
        </p:txBody>
      </p:sp>
      <p:sp>
        <p:nvSpPr>
          <p:cNvPr id="16" name="TextBox 16"/>
          <p:cNvSpPr txBox="1"/>
          <p:nvPr/>
        </p:nvSpPr>
        <p:spPr>
          <a:xfrm>
            <a:off x="2847469" y="2472730"/>
            <a:ext cx="3937859" cy="339725"/>
          </a:xfrm>
          <a:prstGeom prst="rect">
            <a:avLst/>
          </a:prstGeom>
        </p:spPr>
        <p:txBody>
          <a:bodyPr lIns="0" tIns="0" rIns="0" bIns="0" rtlCol="0" anchor="t">
            <a:spAutoFit/>
          </a:bodyPr>
          <a:lstStyle/>
          <a:p>
            <a:pPr algn="l">
              <a:lnSpc>
                <a:spcPts val="2800"/>
              </a:lnSpc>
              <a:spcBef>
                <a:spcPct val="0"/>
              </a:spcBef>
            </a:pPr>
            <a:r>
              <a:rPr lang="en-US" sz="2000" b="1" spc="252" dirty="0">
                <a:solidFill>
                  <a:srgbClr val="002D59"/>
                </a:solidFill>
                <a:latin typeface="Montserrat Bold"/>
                <a:ea typeface="Montserrat Bold"/>
                <a:cs typeface="Montserrat Bold"/>
                <a:sym typeface="Montserrat Bold"/>
              </a:rPr>
              <a:t>A. CLAIMS:</a:t>
            </a:r>
          </a:p>
        </p:txBody>
      </p:sp>
      <p:sp>
        <p:nvSpPr>
          <p:cNvPr id="17" name="TextBox 17"/>
          <p:cNvSpPr txBox="1"/>
          <p:nvPr/>
        </p:nvSpPr>
        <p:spPr>
          <a:xfrm>
            <a:off x="2847469" y="5665282"/>
            <a:ext cx="6842045" cy="3945255"/>
          </a:xfrm>
          <a:prstGeom prst="rect">
            <a:avLst/>
          </a:prstGeom>
        </p:spPr>
        <p:txBody>
          <a:bodyPr lIns="0" tIns="0" rIns="0" bIns="0" rtlCol="0" anchor="t">
            <a:spAutoFit/>
          </a:bodyPr>
          <a:lstStyle/>
          <a:p>
            <a:pPr marL="345439" lvl="1" indent="-172720" algn="l">
              <a:lnSpc>
                <a:spcPts val="2879"/>
              </a:lnSpc>
              <a:buAutoNum type="arabicPeriod"/>
            </a:pPr>
            <a:r>
              <a:rPr lang="en-US" sz="1599" b="1">
                <a:solidFill>
                  <a:srgbClr val="002D59"/>
                </a:solidFill>
                <a:latin typeface="Montserrat Bold"/>
                <a:ea typeface="Montserrat Bold"/>
                <a:cs typeface="Montserrat Bold"/>
                <a:sym typeface="Montserrat Bold"/>
              </a:rPr>
              <a:t>Price Fixing</a:t>
            </a:r>
            <a:r>
              <a:rPr lang="en-US" sz="1599">
                <a:solidFill>
                  <a:srgbClr val="002D59"/>
                </a:solidFill>
                <a:latin typeface="Montserrat"/>
                <a:ea typeface="Montserrat"/>
                <a:cs typeface="Montserrat"/>
                <a:sym typeface="Montserrat"/>
              </a:rPr>
              <a:t> - Coordination among competitors to artificially inflate fire truck prices</a:t>
            </a:r>
          </a:p>
          <a:p>
            <a:pPr marL="345439" lvl="1" indent="-172720" algn="l">
              <a:lnSpc>
                <a:spcPts val="2879"/>
              </a:lnSpc>
              <a:buAutoNum type="arabicPeriod"/>
            </a:pPr>
            <a:r>
              <a:rPr lang="en-US" sz="1599" b="1">
                <a:solidFill>
                  <a:srgbClr val="002D59"/>
                </a:solidFill>
                <a:latin typeface="Montserrat Bold"/>
                <a:ea typeface="Montserrat Bold"/>
                <a:cs typeface="Montserrat Bold"/>
                <a:sym typeface="Montserrat Bold"/>
              </a:rPr>
              <a:t>Production Suppression</a:t>
            </a:r>
            <a:r>
              <a:rPr lang="en-US" sz="1599">
                <a:solidFill>
                  <a:srgbClr val="002D59"/>
                </a:solidFill>
                <a:latin typeface="Montserrat"/>
                <a:ea typeface="Montserrat"/>
                <a:cs typeface="Montserrat"/>
                <a:sym typeface="Montserrat"/>
              </a:rPr>
              <a:t> - Deliberately restraining manufacturing output to create artificial scarcity and justify higher prices</a:t>
            </a:r>
          </a:p>
          <a:p>
            <a:pPr marL="345439" lvl="1" indent="-172720" algn="l">
              <a:lnSpc>
                <a:spcPts val="2879"/>
              </a:lnSpc>
              <a:buAutoNum type="arabicPeriod"/>
            </a:pPr>
            <a:r>
              <a:rPr lang="en-US" sz="1599" b="1">
                <a:solidFill>
                  <a:srgbClr val="002D59"/>
                </a:solidFill>
                <a:latin typeface="Montserrat Bold"/>
                <a:ea typeface="Montserrat Bold"/>
                <a:cs typeface="Montserrat Bold"/>
                <a:sym typeface="Montserrat Bold"/>
              </a:rPr>
              <a:t>Market Manipulation</a:t>
            </a:r>
            <a:r>
              <a:rPr lang="en-US" sz="1599">
                <a:solidFill>
                  <a:srgbClr val="002D59"/>
                </a:solidFill>
                <a:latin typeface="Montserrat"/>
                <a:ea typeface="Montserrat"/>
                <a:cs typeface="Montserrat"/>
                <a:sym typeface="Montserrat"/>
              </a:rPr>
              <a:t> - Using industry backlogs as justification for “floating prices” (retroactive price increases after orders are placed)</a:t>
            </a:r>
          </a:p>
          <a:p>
            <a:pPr marL="345439" lvl="1" indent="-172720" algn="l">
              <a:lnSpc>
                <a:spcPts val="2879"/>
              </a:lnSpc>
              <a:buAutoNum type="arabicPeriod"/>
            </a:pPr>
            <a:r>
              <a:rPr lang="en-US" sz="1599" b="1">
                <a:solidFill>
                  <a:srgbClr val="002D59"/>
                </a:solidFill>
                <a:latin typeface="Montserrat Bold"/>
                <a:ea typeface="Montserrat Bold"/>
                <a:cs typeface="Montserrat Bold"/>
                <a:sym typeface="Montserrat Bold"/>
              </a:rPr>
              <a:t>Information Sharing</a:t>
            </a:r>
            <a:r>
              <a:rPr lang="en-US" sz="1599">
                <a:solidFill>
                  <a:srgbClr val="002D59"/>
                </a:solidFill>
                <a:latin typeface="Montserrat"/>
                <a:ea typeface="Montserrat"/>
                <a:cs typeface="Montserrat"/>
                <a:sym typeface="Montserrat"/>
              </a:rPr>
              <a:t> - Exchange of confidential, competitively sensitive economic data through the Fire Apparatus Manufacturers’ Association (FAMA)</a:t>
            </a:r>
          </a:p>
        </p:txBody>
      </p:sp>
      <p:sp>
        <p:nvSpPr>
          <p:cNvPr id="18" name="TextBox 18"/>
          <p:cNvSpPr txBox="1"/>
          <p:nvPr/>
        </p:nvSpPr>
        <p:spPr>
          <a:xfrm>
            <a:off x="2833922" y="5016387"/>
            <a:ext cx="6855592" cy="339725"/>
          </a:xfrm>
          <a:prstGeom prst="rect">
            <a:avLst/>
          </a:prstGeom>
        </p:spPr>
        <p:txBody>
          <a:bodyPr lIns="0" tIns="0" rIns="0" bIns="0" rtlCol="0" anchor="t">
            <a:spAutoFit/>
          </a:bodyPr>
          <a:lstStyle/>
          <a:p>
            <a:pPr algn="l">
              <a:lnSpc>
                <a:spcPts val="2800"/>
              </a:lnSpc>
              <a:spcBef>
                <a:spcPct val="0"/>
              </a:spcBef>
            </a:pPr>
            <a:r>
              <a:rPr lang="en-US" sz="2000" b="1" spc="252">
                <a:solidFill>
                  <a:srgbClr val="002D59"/>
                </a:solidFill>
                <a:latin typeface="Montserrat Bold"/>
                <a:ea typeface="Montserrat Bold"/>
                <a:cs typeface="Montserrat Bold"/>
                <a:sym typeface="Montserrat Bold"/>
              </a:rPr>
              <a:t>B. ALLEGED ANTICOMPETITIVE CONDUCT:</a:t>
            </a:r>
          </a:p>
        </p:txBody>
      </p:sp>
      <p:sp>
        <p:nvSpPr>
          <p:cNvPr id="19" name="TextBox 19"/>
          <p:cNvSpPr txBox="1"/>
          <p:nvPr/>
        </p:nvSpPr>
        <p:spPr>
          <a:xfrm>
            <a:off x="11094628" y="3142132"/>
            <a:ext cx="6031538" cy="3583305"/>
          </a:xfrm>
          <a:prstGeom prst="rect">
            <a:avLst/>
          </a:prstGeom>
        </p:spPr>
        <p:txBody>
          <a:bodyPr lIns="0" tIns="0" rIns="0" bIns="0" rtlCol="0" anchor="t">
            <a:spAutoFit/>
          </a:bodyPr>
          <a:lstStyle/>
          <a:p>
            <a:pPr marL="345439" lvl="1" indent="-172720" algn="l">
              <a:lnSpc>
                <a:spcPts val="2879"/>
              </a:lnSpc>
              <a:buAutoNum type="arabicPeriod"/>
            </a:pPr>
            <a:r>
              <a:rPr lang="en-US" sz="1599">
                <a:solidFill>
                  <a:srgbClr val="002D59"/>
                </a:solidFill>
                <a:latin typeface="Montserrat"/>
                <a:ea typeface="Montserrat"/>
                <a:cs typeface="Montserrat"/>
                <a:sym typeface="Montserrat"/>
              </a:rPr>
              <a:t>Manufacturers allegedly used FAMA to facilitate coordination</a:t>
            </a:r>
          </a:p>
          <a:p>
            <a:pPr marL="345439" lvl="1" indent="-172720" algn="l">
              <a:lnSpc>
                <a:spcPts val="2879"/>
              </a:lnSpc>
              <a:buAutoNum type="arabicPeriod"/>
            </a:pPr>
            <a:r>
              <a:rPr lang="en-US" sz="1599">
                <a:solidFill>
                  <a:srgbClr val="002D59"/>
                </a:solidFill>
                <a:latin typeface="Montserrat"/>
                <a:ea typeface="Montserrat"/>
                <a:cs typeface="Montserrat"/>
                <a:sym typeface="Montserrat"/>
              </a:rPr>
              <a:t>FAMA collects economic data from manufacturers, sends to third-party consultant for compilation, then distributes reports back to members</a:t>
            </a:r>
          </a:p>
          <a:p>
            <a:pPr marL="345439" lvl="1" indent="-172720" algn="l">
              <a:lnSpc>
                <a:spcPts val="2879"/>
              </a:lnSpc>
              <a:buAutoNum type="arabicPeriod"/>
            </a:pPr>
            <a:r>
              <a:rPr lang="en-US" sz="1599">
                <a:solidFill>
                  <a:srgbClr val="002D59"/>
                </a:solidFill>
                <a:latin typeface="Montserrat"/>
                <a:ea typeface="Montserrat"/>
                <a:cs typeface="Montserrat"/>
                <a:sym typeface="Montserrat"/>
              </a:rPr>
              <a:t>Annual meetings and ongoing communications allegedly allowed competitors to monitor each other’s decisions</a:t>
            </a:r>
          </a:p>
          <a:p>
            <a:pPr marL="345439" lvl="1" indent="-172720" algn="l">
              <a:lnSpc>
                <a:spcPts val="2879"/>
              </a:lnSpc>
              <a:buAutoNum type="arabicPeriod"/>
            </a:pPr>
            <a:r>
              <a:rPr lang="en-US" sz="1599">
                <a:solidFill>
                  <a:srgbClr val="002D59"/>
                </a:solidFill>
                <a:latin typeface="Montserrat"/>
                <a:ea typeface="Montserrat"/>
                <a:cs typeface="Montserrat"/>
                <a:sym typeface="Montserrat"/>
              </a:rPr>
              <a:t>This coordination allegedly enabled them to move prices in lockstep</a:t>
            </a:r>
          </a:p>
        </p:txBody>
      </p:sp>
      <p:sp>
        <p:nvSpPr>
          <p:cNvPr id="20" name="TextBox 20"/>
          <p:cNvSpPr txBox="1"/>
          <p:nvPr/>
        </p:nvSpPr>
        <p:spPr>
          <a:xfrm>
            <a:off x="11081081" y="2493237"/>
            <a:ext cx="6855592" cy="339725"/>
          </a:xfrm>
          <a:prstGeom prst="rect">
            <a:avLst/>
          </a:prstGeom>
        </p:spPr>
        <p:txBody>
          <a:bodyPr lIns="0" tIns="0" rIns="0" bIns="0" rtlCol="0" anchor="t">
            <a:spAutoFit/>
          </a:bodyPr>
          <a:lstStyle/>
          <a:p>
            <a:pPr algn="l">
              <a:lnSpc>
                <a:spcPts val="2800"/>
              </a:lnSpc>
              <a:spcBef>
                <a:spcPct val="0"/>
              </a:spcBef>
            </a:pPr>
            <a:r>
              <a:rPr lang="en-US" sz="2000" b="1" spc="252">
                <a:solidFill>
                  <a:srgbClr val="002D59"/>
                </a:solidFill>
                <a:latin typeface="Montserrat Bold"/>
                <a:ea typeface="Montserrat Bold"/>
                <a:cs typeface="Montserrat Bold"/>
                <a:sym typeface="Montserrat Bold"/>
              </a:rPr>
              <a:t>C. THE MECHANISM</a:t>
            </a:r>
          </a:p>
        </p:txBody>
      </p:sp>
      <p:sp>
        <p:nvSpPr>
          <p:cNvPr id="21" name="TextBox 21"/>
          <p:cNvSpPr txBox="1"/>
          <p:nvPr/>
        </p:nvSpPr>
        <p:spPr>
          <a:xfrm>
            <a:off x="11094628" y="8063272"/>
            <a:ext cx="6605063" cy="687705"/>
          </a:xfrm>
          <a:prstGeom prst="rect">
            <a:avLst/>
          </a:prstGeom>
        </p:spPr>
        <p:txBody>
          <a:bodyPr lIns="0" tIns="0" rIns="0" bIns="0" rtlCol="0" anchor="t">
            <a:spAutoFit/>
          </a:bodyPr>
          <a:lstStyle/>
          <a:p>
            <a:pPr marL="345439" lvl="1" indent="-172720" algn="l">
              <a:lnSpc>
                <a:spcPts val="2879"/>
              </a:lnSpc>
              <a:buAutoNum type="arabicPeriod"/>
            </a:pPr>
            <a:r>
              <a:rPr lang="en-US" sz="1599">
                <a:solidFill>
                  <a:srgbClr val="002D59"/>
                </a:solidFill>
                <a:latin typeface="Montserrat"/>
                <a:ea typeface="Montserrat"/>
                <a:cs typeface="Montserrat"/>
                <a:sym typeface="Montserrat"/>
              </a:rPr>
              <a:t>Conspiracy allegedly dates back to at least 2016</a:t>
            </a:r>
          </a:p>
          <a:p>
            <a:pPr marL="345439" lvl="1" indent="-172720" algn="l">
              <a:lnSpc>
                <a:spcPts val="2879"/>
              </a:lnSpc>
              <a:buAutoNum type="arabicPeriod"/>
            </a:pPr>
            <a:r>
              <a:rPr lang="en-US" sz="1599">
                <a:solidFill>
                  <a:srgbClr val="002D59"/>
                </a:solidFill>
                <a:latin typeface="Montserrat"/>
                <a:ea typeface="Montserrat"/>
                <a:cs typeface="Montserrat"/>
                <a:sym typeface="Montserrat"/>
              </a:rPr>
              <a:t>Coordinated conduct allegedly continues through 2025</a:t>
            </a:r>
          </a:p>
        </p:txBody>
      </p:sp>
      <p:sp>
        <p:nvSpPr>
          <p:cNvPr id="22" name="TextBox 22"/>
          <p:cNvSpPr txBox="1"/>
          <p:nvPr/>
        </p:nvSpPr>
        <p:spPr>
          <a:xfrm>
            <a:off x="11094628" y="7439998"/>
            <a:ext cx="3937859" cy="339725"/>
          </a:xfrm>
          <a:prstGeom prst="rect">
            <a:avLst/>
          </a:prstGeom>
        </p:spPr>
        <p:txBody>
          <a:bodyPr lIns="0" tIns="0" rIns="0" bIns="0" rtlCol="0" anchor="t">
            <a:spAutoFit/>
          </a:bodyPr>
          <a:lstStyle/>
          <a:p>
            <a:pPr algn="l">
              <a:lnSpc>
                <a:spcPts val="2800"/>
              </a:lnSpc>
              <a:spcBef>
                <a:spcPct val="0"/>
              </a:spcBef>
            </a:pPr>
            <a:r>
              <a:rPr lang="en-US" sz="2000" b="1" spc="252">
                <a:solidFill>
                  <a:srgbClr val="002D59"/>
                </a:solidFill>
                <a:latin typeface="Montserrat Bold"/>
                <a:ea typeface="Montserrat Bold"/>
                <a:cs typeface="Montserrat Bold"/>
                <a:sym typeface="Montserrat Bold"/>
              </a:rPr>
              <a:t>D. TIMELINE:</a:t>
            </a:r>
          </a:p>
        </p:txBody>
      </p:sp>
      <p:grpSp>
        <p:nvGrpSpPr>
          <p:cNvPr id="23" name="Group 23"/>
          <p:cNvGrpSpPr/>
          <p:nvPr/>
        </p:nvGrpSpPr>
        <p:grpSpPr>
          <a:xfrm rot="-10800000">
            <a:off x="14047397" y="9753412"/>
            <a:ext cx="4240603" cy="533588"/>
            <a:chOff x="0" y="0"/>
            <a:chExt cx="5654137" cy="711450"/>
          </a:xfrm>
        </p:grpSpPr>
        <p:sp>
          <p:nvSpPr>
            <p:cNvPr id="24" name="AutoShape 24"/>
            <p:cNvSpPr/>
            <p:nvPr/>
          </p:nvSpPr>
          <p:spPr>
            <a:xfrm>
              <a:off x="0" y="0"/>
              <a:ext cx="5654137" cy="711450"/>
            </a:xfrm>
            <a:prstGeom prst="rect">
              <a:avLst/>
            </a:prstGeom>
            <a:solidFill>
              <a:srgbClr val="D2D3D4"/>
            </a:solidFill>
          </p:spPr>
          <p:txBody>
            <a:bodyPr/>
            <a:lstStyle/>
            <a:p>
              <a:endParaRPr lang="en-US"/>
            </a:p>
          </p:txBody>
        </p:sp>
      </p:grpSp>
      <p:sp>
        <p:nvSpPr>
          <p:cNvPr id="25" name="TextBox 25"/>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grpSp>
        <p:nvGrpSpPr>
          <p:cNvPr id="26" name="Group 26"/>
          <p:cNvGrpSpPr/>
          <p:nvPr/>
        </p:nvGrpSpPr>
        <p:grpSpPr>
          <a:xfrm>
            <a:off x="15691009" y="326537"/>
            <a:ext cx="2207230" cy="830005"/>
            <a:chOff x="0" y="0"/>
            <a:chExt cx="2942973" cy="1106673"/>
          </a:xfrm>
        </p:grpSpPr>
        <p:grpSp>
          <p:nvGrpSpPr>
            <p:cNvPr id="27" name="Group 27"/>
            <p:cNvGrpSpPr/>
            <p:nvPr/>
          </p:nvGrpSpPr>
          <p:grpSpPr>
            <a:xfrm>
              <a:off x="0" y="0"/>
              <a:ext cx="2942973" cy="1106673"/>
              <a:chOff x="0" y="0"/>
              <a:chExt cx="750169" cy="282093"/>
            </a:xfrm>
          </p:grpSpPr>
          <p:sp>
            <p:nvSpPr>
              <p:cNvPr id="28" name="Freeform 28"/>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29" name="TextBox 29"/>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30" name="Freeform 30"/>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D59"/>
        </a:solidFill>
        <a:effectLst/>
      </p:bgPr>
    </p:bg>
    <p:spTree>
      <p:nvGrpSpPr>
        <p:cNvPr id="1" name=""/>
        <p:cNvGrpSpPr/>
        <p:nvPr/>
      </p:nvGrpSpPr>
      <p:grpSpPr>
        <a:xfrm>
          <a:off x="0" y="0"/>
          <a:ext cx="0" cy="0"/>
          <a:chOff x="0" y="0"/>
          <a:chExt cx="0" cy="0"/>
        </a:xfrm>
      </p:grpSpPr>
      <p:sp>
        <p:nvSpPr>
          <p:cNvPr id="2" name="AutoShape 2"/>
          <p:cNvSpPr/>
          <p:nvPr/>
        </p:nvSpPr>
        <p:spPr>
          <a:xfrm>
            <a:off x="0" y="0"/>
            <a:ext cx="15320970" cy="2330803"/>
          </a:xfrm>
          <a:prstGeom prst="rect">
            <a:avLst/>
          </a:prstGeom>
          <a:solidFill>
            <a:srgbClr val="FFFFFF"/>
          </a:solidFill>
        </p:spPr>
        <p:txBody>
          <a:bodyPr/>
          <a:lstStyle/>
          <a:p>
            <a:endParaRPr lang="en-US"/>
          </a:p>
        </p:txBody>
      </p:sp>
      <p:sp>
        <p:nvSpPr>
          <p:cNvPr id="3" name="AutoShape 3"/>
          <p:cNvSpPr/>
          <p:nvPr/>
        </p:nvSpPr>
        <p:spPr>
          <a:xfrm>
            <a:off x="14986179" y="0"/>
            <a:ext cx="3301821" cy="10287000"/>
          </a:xfrm>
          <a:prstGeom prst="rect">
            <a:avLst/>
          </a:prstGeom>
          <a:solidFill>
            <a:srgbClr val="D2D3D4"/>
          </a:solidFill>
        </p:spPr>
        <p:txBody>
          <a:bodyPr/>
          <a:lstStyle/>
          <a:p>
            <a:endParaRPr lang="en-US"/>
          </a:p>
        </p:txBody>
      </p:sp>
      <p:sp>
        <p:nvSpPr>
          <p:cNvPr id="4" name="TextBox 4"/>
          <p:cNvSpPr txBox="1"/>
          <p:nvPr/>
        </p:nvSpPr>
        <p:spPr>
          <a:xfrm>
            <a:off x="2058377" y="1270177"/>
            <a:ext cx="12771338" cy="763925"/>
          </a:xfrm>
          <a:prstGeom prst="rect">
            <a:avLst/>
          </a:prstGeom>
        </p:spPr>
        <p:txBody>
          <a:bodyPr lIns="0" tIns="0" rIns="0" bIns="0" rtlCol="0" anchor="t">
            <a:spAutoFit/>
          </a:bodyPr>
          <a:lstStyle/>
          <a:p>
            <a:pPr algn="l">
              <a:lnSpc>
                <a:spcPts val="5700"/>
              </a:lnSpc>
            </a:pPr>
            <a:r>
              <a:rPr lang="en-US" sz="5700" b="1">
                <a:solidFill>
                  <a:srgbClr val="002D59"/>
                </a:solidFill>
                <a:latin typeface="Montserrat Bold"/>
                <a:ea typeface="Montserrat Bold"/>
                <a:cs typeface="Montserrat Bold"/>
                <a:sym typeface="Montserrat Bold"/>
              </a:rPr>
              <a:t>THE DEFENDANTS</a:t>
            </a:r>
          </a:p>
        </p:txBody>
      </p:sp>
      <p:grpSp>
        <p:nvGrpSpPr>
          <p:cNvPr id="5" name="Group 5"/>
          <p:cNvGrpSpPr/>
          <p:nvPr/>
        </p:nvGrpSpPr>
        <p:grpSpPr>
          <a:xfrm>
            <a:off x="15533475" y="1028700"/>
            <a:ext cx="2207230" cy="830005"/>
            <a:chOff x="0" y="0"/>
            <a:chExt cx="2942973" cy="1106673"/>
          </a:xfrm>
        </p:grpSpPr>
        <p:grpSp>
          <p:nvGrpSpPr>
            <p:cNvPr id="6" name="Group 6"/>
            <p:cNvGrpSpPr/>
            <p:nvPr/>
          </p:nvGrpSpPr>
          <p:grpSpPr>
            <a:xfrm>
              <a:off x="0" y="0"/>
              <a:ext cx="2942973" cy="1106673"/>
              <a:chOff x="0" y="0"/>
              <a:chExt cx="750169" cy="282093"/>
            </a:xfrm>
          </p:grpSpPr>
          <p:sp>
            <p:nvSpPr>
              <p:cNvPr id="7" name="Freeform 7"/>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8" name="TextBox 8"/>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9" name="Freeform 9"/>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2"/>
              <a:stretch>
                <a:fillRect/>
              </a:stretch>
            </a:blipFill>
          </p:spPr>
          <p:txBody>
            <a:bodyPr/>
            <a:lstStyle/>
            <a:p>
              <a:endParaRPr lang="en-US"/>
            </a:p>
          </p:txBody>
        </p:sp>
      </p:grpSp>
      <p:sp>
        <p:nvSpPr>
          <p:cNvPr id="10" name="TextBox 10"/>
          <p:cNvSpPr txBox="1"/>
          <p:nvPr/>
        </p:nvSpPr>
        <p:spPr>
          <a:xfrm>
            <a:off x="2058377" y="4087515"/>
            <a:ext cx="4815289" cy="1411605"/>
          </a:xfrm>
          <a:prstGeom prst="rect">
            <a:avLst/>
          </a:prstGeom>
        </p:spPr>
        <p:txBody>
          <a:bodyPr lIns="0" tIns="0" rIns="0" bIns="0" rtlCol="0" anchor="t">
            <a:spAutoFit/>
          </a:bodyPr>
          <a:lstStyle/>
          <a:p>
            <a:pPr marL="345439" lvl="1" indent="-172720" algn="l">
              <a:lnSpc>
                <a:spcPts val="2879"/>
              </a:lnSpc>
              <a:buAutoNum type="arabicPeriod"/>
            </a:pPr>
            <a:r>
              <a:rPr lang="en-US" sz="1599">
                <a:solidFill>
                  <a:srgbClr val="FFFFFF"/>
                </a:solidFill>
                <a:latin typeface="Montserrat"/>
                <a:ea typeface="Montserrat"/>
                <a:cs typeface="Montserrat"/>
                <a:sym typeface="Montserrat"/>
              </a:rPr>
              <a:t>Owns Pierce Manufacturing subsidiary</a:t>
            </a:r>
          </a:p>
          <a:p>
            <a:pPr marL="345439" lvl="1" indent="-172720" algn="l">
              <a:lnSpc>
                <a:spcPts val="2879"/>
              </a:lnSpc>
              <a:buAutoNum type="arabicPeriod"/>
            </a:pPr>
            <a:r>
              <a:rPr lang="en-US" sz="1599">
                <a:solidFill>
                  <a:srgbClr val="FFFFFF"/>
                </a:solidFill>
                <a:latin typeface="Montserrat"/>
                <a:ea typeface="Montserrat"/>
                <a:cs typeface="Montserrat"/>
                <a:sym typeface="Montserrat"/>
              </a:rPr>
              <a:t>Approximately 25% of U.S. market share after recent acquisitions (2021-2022)</a:t>
            </a:r>
          </a:p>
          <a:p>
            <a:pPr marL="345439" lvl="1" indent="-172720" algn="l">
              <a:lnSpc>
                <a:spcPts val="2879"/>
              </a:lnSpc>
              <a:buAutoNum type="arabicPeriod"/>
            </a:pPr>
            <a:r>
              <a:rPr lang="en-US" sz="1599">
                <a:solidFill>
                  <a:srgbClr val="FFFFFF"/>
                </a:solidFill>
                <a:latin typeface="Montserrat"/>
                <a:ea typeface="Montserrat"/>
                <a:cs typeface="Montserrat"/>
                <a:sym typeface="Montserrat"/>
              </a:rPr>
              <a:t>One of the three dominant manufacturers</a:t>
            </a:r>
          </a:p>
        </p:txBody>
      </p:sp>
      <p:grpSp>
        <p:nvGrpSpPr>
          <p:cNvPr id="11" name="Group 11"/>
          <p:cNvGrpSpPr/>
          <p:nvPr/>
        </p:nvGrpSpPr>
        <p:grpSpPr>
          <a:xfrm>
            <a:off x="2058377" y="2940094"/>
            <a:ext cx="4815289" cy="928925"/>
            <a:chOff x="0" y="0"/>
            <a:chExt cx="11495210" cy="2217560"/>
          </a:xfrm>
        </p:grpSpPr>
        <p:sp>
          <p:nvSpPr>
            <p:cNvPr id="12" name="Freeform 12"/>
            <p:cNvSpPr/>
            <p:nvPr/>
          </p:nvSpPr>
          <p:spPr>
            <a:xfrm>
              <a:off x="0" y="0"/>
              <a:ext cx="11495210" cy="2217560"/>
            </a:xfrm>
            <a:custGeom>
              <a:avLst/>
              <a:gdLst/>
              <a:ahLst/>
              <a:cxnLst/>
              <a:rect l="l" t="t" r="r" b="b"/>
              <a:pathLst>
                <a:path w="11495210" h="2217560">
                  <a:moveTo>
                    <a:pt x="0" y="0"/>
                  </a:moveTo>
                  <a:lnTo>
                    <a:pt x="11495210" y="0"/>
                  </a:lnTo>
                  <a:lnTo>
                    <a:pt x="11495210" y="2217560"/>
                  </a:lnTo>
                  <a:lnTo>
                    <a:pt x="0" y="2217560"/>
                  </a:lnTo>
                  <a:close/>
                </a:path>
              </a:pathLst>
            </a:custGeom>
            <a:solidFill>
              <a:srgbClr val="2584C6"/>
            </a:solidFill>
          </p:spPr>
          <p:txBody>
            <a:bodyPr/>
            <a:lstStyle/>
            <a:p>
              <a:endParaRPr lang="en-US"/>
            </a:p>
          </p:txBody>
        </p:sp>
      </p:grpSp>
      <p:sp>
        <p:nvSpPr>
          <p:cNvPr id="13" name="TextBox 13"/>
          <p:cNvSpPr txBox="1"/>
          <p:nvPr/>
        </p:nvSpPr>
        <p:spPr>
          <a:xfrm>
            <a:off x="2279869" y="3046511"/>
            <a:ext cx="4386210" cy="70899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OSHKOSH CORPORATION (WISCONSIN)</a:t>
            </a:r>
          </a:p>
        </p:txBody>
      </p:sp>
      <p:sp>
        <p:nvSpPr>
          <p:cNvPr id="14" name="AutoShape 14"/>
          <p:cNvSpPr/>
          <p:nvPr/>
        </p:nvSpPr>
        <p:spPr>
          <a:xfrm flipV="1">
            <a:off x="7490599" y="4061020"/>
            <a:ext cx="0" cy="3535031"/>
          </a:xfrm>
          <a:prstGeom prst="line">
            <a:avLst/>
          </a:prstGeom>
          <a:ln w="9525" cap="flat">
            <a:solidFill>
              <a:srgbClr val="D2D3D4"/>
            </a:solidFill>
            <a:prstDash val="solid"/>
            <a:headEnd type="none" w="sm" len="sm"/>
            <a:tailEnd type="none" w="sm" len="sm"/>
          </a:ln>
        </p:spPr>
        <p:txBody>
          <a:bodyPr/>
          <a:lstStyle/>
          <a:p>
            <a:endParaRPr lang="en-US"/>
          </a:p>
        </p:txBody>
      </p:sp>
      <p:sp>
        <p:nvSpPr>
          <p:cNvPr id="15" name="TextBox 15"/>
          <p:cNvSpPr txBox="1"/>
          <p:nvPr/>
        </p:nvSpPr>
        <p:spPr>
          <a:xfrm>
            <a:off x="2065330" y="7754356"/>
            <a:ext cx="4815289" cy="1049655"/>
          </a:xfrm>
          <a:prstGeom prst="rect">
            <a:avLst/>
          </a:prstGeom>
        </p:spPr>
        <p:txBody>
          <a:bodyPr lIns="0" tIns="0" rIns="0" bIns="0" rtlCol="0" anchor="t">
            <a:spAutoFit/>
          </a:bodyPr>
          <a:lstStyle/>
          <a:p>
            <a:pPr marL="345439" lvl="1" indent="-172720" algn="l">
              <a:lnSpc>
                <a:spcPts val="2879"/>
              </a:lnSpc>
              <a:buAutoNum type="arabicPeriod"/>
            </a:pPr>
            <a:r>
              <a:rPr lang="en-US" sz="1599">
                <a:solidFill>
                  <a:srgbClr val="FFFFFF"/>
                </a:solidFill>
                <a:latin typeface="Montserrat"/>
                <a:ea typeface="Montserrat"/>
                <a:cs typeface="Montserrat"/>
                <a:sym typeface="Montserrat"/>
              </a:rPr>
              <a:t>Major manufacturer with significant market presence</a:t>
            </a:r>
          </a:p>
          <a:p>
            <a:pPr marL="345439" lvl="1" indent="-172720" algn="l">
              <a:lnSpc>
                <a:spcPts val="2879"/>
              </a:lnSpc>
              <a:buAutoNum type="arabicPeriod"/>
            </a:pPr>
            <a:r>
              <a:rPr lang="en-US" sz="1599">
                <a:solidFill>
                  <a:srgbClr val="FFFFFF"/>
                </a:solidFill>
                <a:latin typeface="Montserrat"/>
                <a:ea typeface="Montserrat"/>
                <a:cs typeface="Montserrat"/>
                <a:sym typeface="Montserrat"/>
              </a:rPr>
              <a:t>One of the three dominant manufacturers</a:t>
            </a:r>
          </a:p>
        </p:txBody>
      </p:sp>
      <p:grpSp>
        <p:nvGrpSpPr>
          <p:cNvPr id="16" name="Group 16"/>
          <p:cNvGrpSpPr/>
          <p:nvPr/>
        </p:nvGrpSpPr>
        <p:grpSpPr>
          <a:xfrm>
            <a:off x="2058377" y="6209875"/>
            <a:ext cx="4815289" cy="1325406"/>
            <a:chOff x="0" y="0"/>
            <a:chExt cx="11495210" cy="3164052"/>
          </a:xfrm>
        </p:grpSpPr>
        <p:sp>
          <p:nvSpPr>
            <p:cNvPr id="17" name="Freeform 17"/>
            <p:cNvSpPr/>
            <p:nvPr/>
          </p:nvSpPr>
          <p:spPr>
            <a:xfrm>
              <a:off x="0" y="0"/>
              <a:ext cx="11495210" cy="3164052"/>
            </a:xfrm>
            <a:custGeom>
              <a:avLst/>
              <a:gdLst/>
              <a:ahLst/>
              <a:cxnLst/>
              <a:rect l="l" t="t" r="r" b="b"/>
              <a:pathLst>
                <a:path w="11495210" h="3164052">
                  <a:moveTo>
                    <a:pt x="0" y="0"/>
                  </a:moveTo>
                  <a:lnTo>
                    <a:pt x="11495210" y="0"/>
                  </a:lnTo>
                  <a:lnTo>
                    <a:pt x="11495210" y="3164052"/>
                  </a:lnTo>
                  <a:lnTo>
                    <a:pt x="0" y="3164052"/>
                  </a:lnTo>
                  <a:close/>
                </a:path>
              </a:pathLst>
            </a:custGeom>
            <a:solidFill>
              <a:srgbClr val="2584C6"/>
            </a:solidFill>
          </p:spPr>
          <p:txBody>
            <a:bodyPr/>
            <a:lstStyle/>
            <a:p>
              <a:endParaRPr lang="en-US"/>
            </a:p>
          </p:txBody>
        </p:sp>
      </p:grpSp>
      <p:sp>
        <p:nvSpPr>
          <p:cNvPr id="18" name="TextBox 18"/>
          <p:cNvSpPr txBox="1"/>
          <p:nvPr/>
        </p:nvSpPr>
        <p:spPr>
          <a:xfrm>
            <a:off x="2279869" y="6316292"/>
            <a:ext cx="4386210" cy="107094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REV GROUP INC. (BROOKFIELD, WISCONSIN)</a:t>
            </a:r>
          </a:p>
        </p:txBody>
      </p:sp>
      <p:sp>
        <p:nvSpPr>
          <p:cNvPr id="19" name="TextBox 19"/>
          <p:cNvSpPr txBox="1"/>
          <p:nvPr/>
        </p:nvSpPr>
        <p:spPr>
          <a:xfrm>
            <a:off x="8104962" y="4087515"/>
            <a:ext cx="4815289" cy="1049655"/>
          </a:xfrm>
          <a:prstGeom prst="rect">
            <a:avLst/>
          </a:prstGeom>
        </p:spPr>
        <p:txBody>
          <a:bodyPr lIns="0" tIns="0" rIns="0" bIns="0" rtlCol="0" anchor="t">
            <a:spAutoFit/>
          </a:bodyPr>
          <a:lstStyle/>
          <a:p>
            <a:pPr marL="345439" lvl="1" indent="-172720" algn="l">
              <a:lnSpc>
                <a:spcPts val="2879"/>
              </a:lnSpc>
              <a:buAutoNum type="arabicPeriod"/>
            </a:pPr>
            <a:r>
              <a:rPr lang="en-US" sz="1599">
                <a:solidFill>
                  <a:srgbClr val="FFFFFF"/>
                </a:solidFill>
                <a:latin typeface="Montserrat"/>
                <a:ea typeface="Montserrat"/>
                <a:cs typeface="Montserrat"/>
                <a:sym typeface="Montserrat"/>
              </a:rPr>
              <a:t>One of the three dominant manufacturers</a:t>
            </a:r>
          </a:p>
          <a:p>
            <a:pPr marL="345439" lvl="1" indent="-172720" algn="l">
              <a:lnSpc>
                <a:spcPts val="2879"/>
              </a:lnSpc>
              <a:buAutoNum type="arabicPeriod"/>
            </a:pPr>
            <a:r>
              <a:rPr lang="en-US" sz="1599">
                <a:solidFill>
                  <a:srgbClr val="FFFFFF"/>
                </a:solidFill>
                <a:latin typeface="Montserrat"/>
                <a:ea typeface="Montserrat"/>
                <a:cs typeface="Montserrat"/>
                <a:sym typeface="Montserrat"/>
              </a:rPr>
              <a:t>Together with Oshkosh and REV Group, controls 70-80% of U.S. market</a:t>
            </a:r>
          </a:p>
        </p:txBody>
      </p:sp>
      <p:grpSp>
        <p:nvGrpSpPr>
          <p:cNvPr id="20" name="Group 20"/>
          <p:cNvGrpSpPr/>
          <p:nvPr/>
        </p:nvGrpSpPr>
        <p:grpSpPr>
          <a:xfrm>
            <a:off x="8104962" y="2940094"/>
            <a:ext cx="4815289" cy="928925"/>
            <a:chOff x="0" y="0"/>
            <a:chExt cx="11495210" cy="2217560"/>
          </a:xfrm>
        </p:grpSpPr>
        <p:sp>
          <p:nvSpPr>
            <p:cNvPr id="21" name="Freeform 21"/>
            <p:cNvSpPr/>
            <p:nvPr/>
          </p:nvSpPr>
          <p:spPr>
            <a:xfrm>
              <a:off x="0" y="0"/>
              <a:ext cx="11495210" cy="2217560"/>
            </a:xfrm>
            <a:custGeom>
              <a:avLst/>
              <a:gdLst/>
              <a:ahLst/>
              <a:cxnLst/>
              <a:rect l="l" t="t" r="r" b="b"/>
              <a:pathLst>
                <a:path w="11495210" h="2217560">
                  <a:moveTo>
                    <a:pt x="0" y="0"/>
                  </a:moveTo>
                  <a:lnTo>
                    <a:pt x="11495210" y="0"/>
                  </a:lnTo>
                  <a:lnTo>
                    <a:pt x="11495210" y="2217560"/>
                  </a:lnTo>
                  <a:lnTo>
                    <a:pt x="0" y="2217560"/>
                  </a:lnTo>
                  <a:close/>
                </a:path>
              </a:pathLst>
            </a:custGeom>
            <a:solidFill>
              <a:srgbClr val="2584C6"/>
            </a:solidFill>
          </p:spPr>
          <p:txBody>
            <a:bodyPr/>
            <a:lstStyle/>
            <a:p>
              <a:endParaRPr lang="en-US"/>
            </a:p>
          </p:txBody>
        </p:sp>
      </p:grpSp>
      <p:sp>
        <p:nvSpPr>
          <p:cNvPr id="22" name="TextBox 22"/>
          <p:cNvSpPr txBox="1"/>
          <p:nvPr/>
        </p:nvSpPr>
        <p:spPr>
          <a:xfrm>
            <a:off x="8326455" y="3046511"/>
            <a:ext cx="4386210" cy="70899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ROSENBAUER AMERICA LLC (SOUTH DAKOTA)</a:t>
            </a:r>
          </a:p>
        </p:txBody>
      </p:sp>
      <p:sp>
        <p:nvSpPr>
          <p:cNvPr id="23" name="TextBox 23"/>
          <p:cNvSpPr txBox="1"/>
          <p:nvPr/>
        </p:nvSpPr>
        <p:spPr>
          <a:xfrm>
            <a:off x="8104962" y="7754356"/>
            <a:ext cx="5157632" cy="2135505"/>
          </a:xfrm>
          <a:prstGeom prst="rect">
            <a:avLst/>
          </a:prstGeom>
        </p:spPr>
        <p:txBody>
          <a:bodyPr lIns="0" tIns="0" rIns="0" bIns="0" rtlCol="0" anchor="t">
            <a:spAutoFit/>
          </a:bodyPr>
          <a:lstStyle/>
          <a:p>
            <a:pPr marL="345439" lvl="1" indent="-172720" algn="l">
              <a:lnSpc>
                <a:spcPts val="2879"/>
              </a:lnSpc>
              <a:buAutoNum type="arabicPeriod"/>
            </a:pPr>
            <a:r>
              <a:rPr lang="en-US" sz="1599">
                <a:solidFill>
                  <a:srgbClr val="FFFFFF"/>
                </a:solidFill>
                <a:latin typeface="Montserrat"/>
                <a:ea typeface="Montserrat"/>
                <a:cs typeface="Montserrat"/>
                <a:sym typeface="Montserrat"/>
              </a:rPr>
              <a:t>Trade association allegedly facilitating information exchange and coordination</a:t>
            </a:r>
          </a:p>
          <a:p>
            <a:pPr marL="345439" lvl="1" indent="-172720" algn="l">
              <a:lnSpc>
                <a:spcPts val="2879"/>
              </a:lnSpc>
              <a:buAutoNum type="arabicPeriod"/>
            </a:pPr>
            <a:r>
              <a:rPr lang="en-US" sz="1599">
                <a:solidFill>
                  <a:srgbClr val="FFFFFF"/>
                </a:solidFill>
                <a:latin typeface="Montserrat"/>
                <a:ea typeface="Montserrat"/>
                <a:cs typeface="Montserrat"/>
                <a:sym typeface="Montserrat"/>
              </a:rPr>
              <a:t>Accused of creating the platform for competitors to share confidential data</a:t>
            </a:r>
          </a:p>
          <a:p>
            <a:pPr marL="345439" lvl="1" indent="-172720" algn="l">
              <a:lnSpc>
                <a:spcPts val="2879"/>
              </a:lnSpc>
              <a:buAutoNum type="arabicPeriod"/>
            </a:pPr>
            <a:r>
              <a:rPr lang="en-US" sz="1599">
                <a:solidFill>
                  <a:srgbClr val="FFFFFF"/>
                </a:solidFill>
                <a:latin typeface="Montserrat"/>
                <a:ea typeface="Montserrat"/>
                <a:cs typeface="Montserrat"/>
                <a:sym typeface="Montserrat"/>
              </a:rPr>
              <a:t>Enabled monitoring of competitor pricing and production decisions</a:t>
            </a:r>
          </a:p>
        </p:txBody>
      </p:sp>
      <p:grpSp>
        <p:nvGrpSpPr>
          <p:cNvPr id="24" name="Group 24"/>
          <p:cNvGrpSpPr/>
          <p:nvPr/>
        </p:nvGrpSpPr>
        <p:grpSpPr>
          <a:xfrm>
            <a:off x="8104962" y="6209875"/>
            <a:ext cx="4815289" cy="1325406"/>
            <a:chOff x="0" y="0"/>
            <a:chExt cx="11495210" cy="3164052"/>
          </a:xfrm>
        </p:grpSpPr>
        <p:sp>
          <p:nvSpPr>
            <p:cNvPr id="25" name="Freeform 25"/>
            <p:cNvSpPr/>
            <p:nvPr/>
          </p:nvSpPr>
          <p:spPr>
            <a:xfrm>
              <a:off x="0" y="0"/>
              <a:ext cx="11495210" cy="3164052"/>
            </a:xfrm>
            <a:custGeom>
              <a:avLst/>
              <a:gdLst/>
              <a:ahLst/>
              <a:cxnLst/>
              <a:rect l="l" t="t" r="r" b="b"/>
              <a:pathLst>
                <a:path w="11495210" h="3164052">
                  <a:moveTo>
                    <a:pt x="0" y="0"/>
                  </a:moveTo>
                  <a:lnTo>
                    <a:pt x="11495210" y="0"/>
                  </a:lnTo>
                  <a:lnTo>
                    <a:pt x="11495210" y="3164052"/>
                  </a:lnTo>
                  <a:lnTo>
                    <a:pt x="0" y="3164052"/>
                  </a:lnTo>
                  <a:close/>
                </a:path>
              </a:pathLst>
            </a:custGeom>
            <a:solidFill>
              <a:srgbClr val="2584C6"/>
            </a:solidFill>
          </p:spPr>
          <p:txBody>
            <a:bodyPr/>
            <a:lstStyle/>
            <a:p>
              <a:endParaRPr lang="en-US"/>
            </a:p>
          </p:txBody>
        </p:sp>
      </p:grpSp>
      <p:sp>
        <p:nvSpPr>
          <p:cNvPr id="26" name="TextBox 26"/>
          <p:cNvSpPr txBox="1"/>
          <p:nvPr/>
        </p:nvSpPr>
        <p:spPr>
          <a:xfrm>
            <a:off x="8326455" y="6316292"/>
            <a:ext cx="4386210" cy="107094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FIRE APPARATUS MANUFACTURERS’ ASSOCIATION (FAMA)</a:t>
            </a:r>
          </a:p>
        </p:txBody>
      </p:sp>
      <p:sp>
        <p:nvSpPr>
          <p:cNvPr id="27" name="AutoShape 27"/>
          <p:cNvSpPr/>
          <p:nvPr/>
        </p:nvSpPr>
        <p:spPr>
          <a:xfrm flipV="1">
            <a:off x="5723084" y="5827732"/>
            <a:ext cx="3535031" cy="0"/>
          </a:xfrm>
          <a:prstGeom prst="line">
            <a:avLst/>
          </a:prstGeom>
          <a:ln w="9525" cap="flat">
            <a:solidFill>
              <a:srgbClr val="D2D3D4"/>
            </a:solidFill>
            <a:prstDash val="solid"/>
            <a:headEnd type="none" w="sm" len="sm"/>
            <a:tailEnd type="none" w="sm" len="sm"/>
          </a:ln>
        </p:spPr>
        <p:txBody>
          <a:bodyPr/>
          <a:lstStyle/>
          <a:p>
            <a:endParaRPr lang="en-US"/>
          </a:p>
        </p:txBody>
      </p:sp>
      <p:sp>
        <p:nvSpPr>
          <p:cNvPr id="28" name="Freeform 28"/>
          <p:cNvSpPr/>
          <p:nvPr/>
        </p:nvSpPr>
        <p:spPr>
          <a:xfrm>
            <a:off x="-128153" y="-168266"/>
            <a:ext cx="1324808" cy="1324808"/>
          </a:xfrm>
          <a:custGeom>
            <a:avLst/>
            <a:gdLst/>
            <a:ahLst/>
            <a:cxnLst/>
            <a:rect l="l" t="t" r="r" b="b"/>
            <a:pathLst>
              <a:path w="1324808" h="1324808">
                <a:moveTo>
                  <a:pt x="0" y="0"/>
                </a:moveTo>
                <a:lnTo>
                  <a:pt x="1324808" y="0"/>
                </a:lnTo>
                <a:lnTo>
                  <a:pt x="1324808" y="1324808"/>
                </a:lnTo>
                <a:lnTo>
                  <a:pt x="0" y="132480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9" name="Group 29"/>
          <p:cNvGrpSpPr/>
          <p:nvPr/>
        </p:nvGrpSpPr>
        <p:grpSpPr>
          <a:xfrm rot="-10800000">
            <a:off x="14047397" y="9753412"/>
            <a:ext cx="4240603" cy="533588"/>
            <a:chOff x="0" y="0"/>
            <a:chExt cx="5654137" cy="711450"/>
          </a:xfrm>
        </p:grpSpPr>
        <p:sp>
          <p:nvSpPr>
            <p:cNvPr id="30" name="AutoShape 30"/>
            <p:cNvSpPr/>
            <p:nvPr/>
          </p:nvSpPr>
          <p:spPr>
            <a:xfrm>
              <a:off x="0" y="0"/>
              <a:ext cx="5654137" cy="711450"/>
            </a:xfrm>
            <a:prstGeom prst="rect">
              <a:avLst/>
            </a:prstGeom>
            <a:solidFill>
              <a:srgbClr val="FFFFFF"/>
            </a:solidFill>
          </p:spPr>
          <p:txBody>
            <a:bodyPr/>
            <a:lstStyle/>
            <a:p>
              <a:endParaRPr lang="en-US"/>
            </a:p>
          </p:txBody>
        </p:sp>
      </p:grpSp>
      <p:sp>
        <p:nvSpPr>
          <p:cNvPr id="31" name="TextBox 31"/>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000" y="3228092"/>
            <a:ext cx="5227795" cy="5455974"/>
            <a:chOff x="0" y="0"/>
            <a:chExt cx="10281159" cy="9218292"/>
          </a:xfrm>
        </p:grpSpPr>
        <p:sp>
          <p:nvSpPr>
            <p:cNvPr id="3" name="Freeform 3"/>
            <p:cNvSpPr/>
            <p:nvPr/>
          </p:nvSpPr>
          <p:spPr>
            <a:xfrm>
              <a:off x="0" y="0"/>
              <a:ext cx="10281158" cy="9218292"/>
            </a:xfrm>
            <a:custGeom>
              <a:avLst/>
              <a:gdLst/>
              <a:ahLst/>
              <a:cxnLst/>
              <a:rect l="l" t="t" r="r" b="b"/>
              <a:pathLst>
                <a:path w="10281158" h="9218292">
                  <a:moveTo>
                    <a:pt x="0" y="0"/>
                  </a:moveTo>
                  <a:lnTo>
                    <a:pt x="10281158" y="0"/>
                  </a:lnTo>
                  <a:lnTo>
                    <a:pt x="10281158" y="9218292"/>
                  </a:lnTo>
                  <a:lnTo>
                    <a:pt x="0" y="9218292"/>
                  </a:lnTo>
                  <a:close/>
                </a:path>
              </a:pathLst>
            </a:custGeom>
            <a:solidFill>
              <a:srgbClr val="002D59">
                <a:alpha val="60000"/>
              </a:srgbClr>
            </a:solidFill>
          </p:spPr>
          <p:txBody>
            <a:bodyPr/>
            <a:lstStyle/>
            <a:p>
              <a:endParaRPr lang="en-US"/>
            </a:p>
          </p:txBody>
        </p:sp>
      </p:grpSp>
      <p:sp>
        <p:nvSpPr>
          <p:cNvPr id="4" name="TextBox 4"/>
          <p:cNvSpPr txBox="1"/>
          <p:nvPr/>
        </p:nvSpPr>
        <p:spPr>
          <a:xfrm>
            <a:off x="3982911" y="1525950"/>
            <a:ext cx="10346128" cy="844551"/>
          </a:xfrm>
          <a:prstGeom prst="rect">
            <a:avLst/>
          </a:prstGeom>
        </p:spPr>
        <p:txBody>
          <a:bodyPr lIns="0" tIns="0" rIns="0" bIns="0" rtlCol="0" anchor="t">
            <a:spAutoFit/>
          </a:bodyPr>
          <a:lstStyle/>
          <a:p>
            <a:pPr algn="ctr">
              <a:lnSpc>
                <a:spcPts val="6999"/>
              </a:lnSpc>
              <a:spcBef>
                <a:spcPct val="0"/>
              </a:spcBef>
            </a:pPr>
            <a:r>
              <a:rPr lang="en-US" sz="4999" b="1">
                <a:solidFill>
                  <a:srgbClr val="002D59"/>
                </a:solidFill>
                <a:latin typeface="Montserrat Bold"/>
                <a:ea typeface="Montserrat Bold"/>
                <a:cs typeface="Montserrat Bold"/>
                <a:sym typeface="Montserrat Bold"/>
              </a:rPr>
              <a:t>DAMAGES BEING SOUGHT</a:t>
            </a:r>
          </a:p>
        </p:txBody>
      </p:sp>
      <p:sp>
        <p:nvSpPr>
          <p:cNvPr id="5" name="TextBox 5"/>
          <p:cNvSpPr txBox="1"/>
          <p:nvPr/>
        </p:nvSpPr>
        <p:spPr>
          <a:xfrm>
            <a:off x="1202055" y="4340054"/>
            <a:ext cx="3937859" cy="3764280"/>
          </a:xfrm>
          <a:prstGeom prst="rect">
            <a:avLst/>
          </a:prstGeom>
        </p:spPr>
        <p:txBody>
          <a:bodyPr lIns="0" tIns="0" rIns="0" bIns="0" rtlCol="0" anchor="t">
            <a:spAutoFit/>
          </a:bodyPr>
          <a:lstStyle/>
          <a:p>
            <a:pPr marL="388618" lvl="1" indent="-194309" algn="l">
              <a:lnSpc>
                <a:spcPts val="2519"/>
              </a:lnSpc>
              <a:buFont typeface="Arial"/>
              <a:buChar char="•"/>
            </a:pPr>
            <a:r>
              <a:rPr lang="en-US" sz="1799" b="1" dirty="0">
                <a:solidFill>
                  <a:srgbClr val="FFFFFF"/>
                </a:solidFill>
                <a:latin typeface="Montserrat Bold"/>
                <a:ea typeface="Montserrat Bold"/>
                <a:cs typeface="Montserrat Bold"/>
                <a:sym typeface="Montserrat Bold"/>
              </a:rPr>
              <a:t>Treble Damages</a:t>
            </a:r>
            <a:r>
              <a:rPr lang="en-US" sz="1799" dirty="0">
                <a:solidFill>
                  <a:srgbClr val="FFFFFF"/>
                </a:solidFill>
                <a:latin typeface="Montserrat"/>
                <a:ea typeface="Montserrat"/>
                <a:cs typeface="Montserrat"/>
                <a:sym typeface="Montserrat"/>
              </a:rPr>
              <a:t> - Under federal antitrust law, plaintiffs can recover triple damages (3x actual harm). This is mandatory under the Sherman Act to deter anticompetitive conduct.</a:t>
            </a:r>
          </a:p>
          <a:p>
            <a:pPr algn="l">
              <a:lnSpc>
                <a:spcPts val="2519"/>
              </a:lnSpc>
            </a:pPr>
            <a:endParaRPr lang="en-US" sz="1799" dirty="0">
              <a:solidFill>
                <a:srgbClr val="FFFFFF"/>
              </a:solidFill>
              <a:latin typeface="Montserrat"/>
              <a:ea typeface="Montserrat"/>
              <a:cs typeface="Montserrat"/>
              <a:sym typeface="Montserrat"/>
            </a:endParaRPr>
          </a:p>
          <a:p>
            <a:pPr marL="388618" lvl="1" indent="-194309" algn="l">
              <a:lnSpc>
                <a:spcPts val="2519"/>
              </a:lnSpc>
              <a:buFont typeface="Arial"/>
              <a:buChar char="•"/>
            </a:pPr>
            <a:r>
              <a:rPr lang="en-US" sz="1799" b="1" dirty="0">
                <a:solidFill>
                  <a:srgbClr val="FFFFFF"/>
                </a:solidFill>
                <a:latin typeface="Montserrat Bold"/>
                <a:ea typeface="Montserrat Bold"/>
                <a:cs typeface="Montserrat Bold"/>
                <a:sym typeface="Montserrat Bold"/>
              </a:rPr>
              <a:t>Overpayment Recovery</a:t>
            </a:r>
            <a:r>
              <a:rPr lang="en-US" sz="1799" dirty="0">
                <a:solidFill>
                  <a:srgbClr val="FFFFFF"/>
                </a:solidFill>
                <a:latin typeface="Montserrat"/>
                <a:ea typeface="Montserrat"/>
                <a:cs typeface="Montserrat"/>
                <a:sym typeface="Montserrat"/>
              </a:rPr>
              <a:t> - Compensation for inflated prices paid by municipalities since 2016</a:t>
            </a:r>
          </a:p>
        </p:txBody>
      </p:sp>
      <p:sp>
        <p:nvSpPr>
          <p:cNvPr id="6" name="TextBox 6"/>
          <p:cNvSpPr txBox="1"/>
          <p:nvPr/>
        </p:nvSpPr>
        <p:spPr>
          <a:xfrm>
            <a:off x="1149755" y="3485555"/>
            <a:ext cx="3937859" cy="34704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FINANCIAL REMEDIES</a:t>
            </a:r>
          </a:p>
        </p:txBody>
      </p:sp>
      <p:sp>
        <p:nvSpPr>
          <p:cNvPr id="7" name="AutoShape 7"/>
          <p:cNvSpPr/>
          <p:nvPr/>
        </p:nvSpPr>
        <p:spPr>
          <a:xfrm flipV="1">
            <a:off x="6185058" y="3615036"/>
            <a:ext cx="0" cy="4615841"/>
          </a:xfrm>
          <a:prstGeom prst="line">
            <a:avLst/>
          </a:prstGeom>
          <a:ln w="9525" cap="flat">
            <a:solidFill>
              <a:srgbClr val="D2D3D4"/>
            </a:solidFill>
            <a:prstDash val="solid"/>
            <a:headEnd type="none" w="sm" len="sm"/>
            <a:tailEnd type="none" w="sm" len="sm"/>
          </a:ln>
        </p:spPr>
        <p:txBody>
          <a:bodyPr/>
          <a:lstStyle/>
          <a:p>
            <a:endParaRPr lang="en-US"/>
          </a:p>
        </p:txBody>
      </p:sp>
      <p:grpSp>
        <p:nvGrpSpPr>
          <p:cNvPr id="8" name="Group 8"/>
          <p:cNvGrpSpPr/>
          <p:nvPr/>
        </p:nvGrpSpPr>
        <p:grpSpPr>
          <a:xfrm>
            <a:off x="6776719" y="3232736"/>
            <a:ext cx="4734563" cy="5451330"/>
            <a:chOff x="0" y="0"/>
            <a:chExt cx="11302498" cy="13013588"/>
          </a:xfrm>
        </p:grpSpPr>
        <p:sp>
          <p:nvSpPr>
            <p:cNvPr id="9" name="Freeform 9"/>
            <p:cNvSpPr/>
            <p:nvPr/>
          </p:nvSpPr>
          <p:spPr>
            <a:xfrm>
              <a:off x="0" y="0"/>
              <a:ext cx="11302498" cy="13013587"/>
            </a:xfrm>
            <a:custGeom>
              <a:avLst/>
              <a:gdLst/>
              <a:ahLst/>
              <a:cxnLst/>
              <a:rect l="l" t="t" r="r" b="b"/>
              <a:pathLst>
                <a:path w="11302498" h="13013587">
                  <a:moveTo>
                    <a:pt x="0" y="0"/>
                  </a:moveTo>
                  <a:lnTo>
                    <a:pt x="11302498" y="0"/>
                  </a:lnTo>
                  <a:lnTo>
                    <a:pt x="11302498" y="13013587"/>
                  </a:lnTo>
                  <a:lnTo>
                    <a:pt x="0" y="13013587"/>
                  </a:lnTo>
                  <a:close/>
                </a:path>
              </a:pathLst>
            </a:custGeom>
            <a:solidFill>
              <a:srgbClr val="002D59">
                <a:alpha val="80784"/>
              </a:srgbClr>
            </a:solidFill>
          </p:spPr>
          <p:txBody>
            <a:bodyPr/>
            <a:lstStyle/>
            <a:p>
              <a:endParaRPr lang="en-US"/>
            </a:p>
          </p:txBody>
        </p:sp>
      </p:grpSp>
      <p:sp>
        <p:nvSpPr>
          <p:cNvPr id="10" name="TextBox 10"/>
          <p:cNvSpPr txBox="1"/>
          <p:nvPr/>
        </p:nvSpPr>
        <p:spPr>
          <a:xfrm>
            <a:off x="7187046" y="4344698"/>
            <a:ext cx="3937859" cy="3449955"/>
          </a:xfrm>
          <a:prstGeom prst="rect">
            <a:avLst/>
          </a:prstGeom>
        </p:spPr>
        <p:txBody>
          <a:bodyPr lIns="0" tIns="0" rIns="0" bIns="0" rtlCol="0" anchor="t">
            <a:spAutoFit/>
          </a:bodyPr>
          <a:lstStyle/>
          <a:p>
            <a:pPr marL="388618" lvl="1" indent="-194309" algn="l">
              <a:lnSpc>
                <a:spcPts val="2519"/>
              </a:lnSpc>
              <a:buFont typeface="Arial"/>
              <a:buChar char="•"/>
            </a:pPr>
            <a:r>
              <a:rPr lang="en-US" sz="1799" b="1">
                <a:solidFill>
                  <a:srgbClr val="FFFFFF"/>
                </a:solidFill>
                <a:latin typeface="Montserrat Bold"/>
                <a:ea typeface="Montserrat Bold"/>
                <a:cs typeface="Montserrat Bold"/>
                <a:sym typeface="Montserrat Bold"/>
              </a:rPr>
              <a:t>Permanent Injunction</a:t>
            </a:r>
            <a:r>
              <a:rPr lang="en-US" sz="1799">
                <a:solidFill>
                  <a:srgbClr val="FFFFFF"/>
                </a:solidFill>
                <a:latin typeface="Montserrat"/>
                <a:ea typeface="Montserrat"/>
                <a:cs typeface="Montserrat"/>
                <a:sym typeface="Montserrat"/>
              </a:rPr>
              <a:t> - Court order to halt all alleged anticompetitive practices</a:t>
            </a:r>
          </a:p>
          <a:p>
            <a:pPr algn="l">
              <a:lnSpc>
                <a:spcPts val="2519"/>
              </a:lnSpc>
            </a:pPr>
            <a:endParaRPr lang="en-US" sz="1799">
              <a:solidFill>
                <a:srgbClr val="FFFFFF"/>
              </a:solidFill>
              <a:latin typeface="Montserrat"/>
              <a:ea typeface="Montserrat"/>
              <a:cs typeface="Montserrat"/>
              <a:sym typeface="Montserrat"/>
            </a:endParaRPr>
          </a:p>
          <a:p>
            <a:pPr marL="388618" lvl="1" indent="-194309" algn="l">
              <a:lnSpc>
                <a:spcPts val="2519"/>
              </a:lnSpc>
              <a:buFont typeface="Arial"/>
              <a:buChar char="•"/>
            </a:pPr>
            <a:r>
              <a:rPr lang="en-US" sz="1799" b="1">
                <a:solidFill>
                  <a:srgbClr val="FFFFFF"/>
                </a:solidFill>
                <a:latin typeface="Montserrat Bold"/>
                <a:ea typeface="Montserrat Bold"/>
                <a:cs typeface="Montserrat Bold"/>
                <a:sym typeface="Montserrat Bold"/>
              </a:rPr>
              <a:t>Legal Costs</a:t>
            </a:r>
            <a:r>
              <a:rPr lang="en-US" sz="1799">
                <a:solidFill>
                  <a:srgbClr val="FFFFFF"/>
                </a:solidFill>
                <a:latin typeface="Montserrat"/>
                <a:ea typeface="Montserrat"/>
                <a:cs typeface="Montserrat"/>
                <a:sym typeface="Montserrat"/>
              </a:rPr>
              <a:t> - Reimbursement of attorneys’ fees and litigation expenses</a:t>
            </a:r>
          </a:p>
          <a:p>
            <a:pPr algn="l">
              <a:lnSpc>
                <a:spcPts val="2519"/>
              </a:lnSpc>
            </a:pPr>
            <a:endParaRPr lang="en-US" sz="1799">
              <a:solidFill>
                <a:srgbClr val="FFFFFF"/>
              </a:solidFill>
              <a:latin typeface="Montserrat"/>
              <a:ea typeface="Montserrat"/>
              <a:cs typeface="Montserrat"/>
              <a:sym typeface="Montserrat"/>
            </a:endParaRPr>
          </a:p>
          <a:p>
            <a:pPr marL="388618" lvl="1" indent="-194309" algn="l">
              <a:lnSpc>
                <a:spcPts val="2519"/>
              </a:lnSpc>
              <a:buFont typeface="Arial"/>
              <a:buChar char="•"/>
            </a:pPr>
            <a:r>
              <a:rPr lang="en-US" sz="1799" b="1">
                <a:solidFill>
                  <a:srgbClr val="FFFFFF"/>
                </a:solidFill>
                <a:latin typeface="Montserrat Bold"/>
                <a:ea typeface="Montserrat Bold"/>
                <a:cs typeface="Montserrat Bold"/>
                <a:sym typeface="Montserrat Bold"/>
              </a:rPr>
              <a:t>Declaratory Relief</a:t>
            </a:r>
            <a:r>
              <a:rPr lang="en-US" sz="1799">
                <a:solidFill>
                  <a:srgbClr val="FFFFFF"/>
                </a:solidFill>
                <a:latin typeface="Montserrat"/>
                <a:ea typeface="Montserrat"/>
                <a:cs typeface="Montserrat"/>
                <a:sym typeface="Montserrat"/>
              </a:rPr>
              <a:t> - Judicial declaration that defendants violated antitrust laws</a:t>
            </a:r>
          </a:p>
        </p:txBody>
      </p:sp>
      <p:sp>
        <p:nvSpPr>
          <p:cNvPr id="11" name="TextBox 11"/>
          <p:cNvSpPr txBox="1"/>
          <p:nvPr/>
        </p:nvSpPr>
        <p:spPr>
          <a:xfrm>
            <a:off x="7159673" y="3490199"/>
            <a:ext cx="3937859" cy="34704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ADDITIONAL RELIEF</a:t>
            </a:r>
          </a:p>
        </p:txBody>
      </p:sp>
      <p:grpSp>
        <p:nvGrpSpPr>
          <p:cNvPr id="12" name="Group 12"/>
          <p:cNvGrpSpPr/>
          <p:nvPr/>
        </p:nvGrpSpPr>
        <p:grpSpPr>
          <a:xfrm>
            <a:off x="12640052" y="3232736"/>
            <a:ext cx="5266948" cy="5451330"/>
            <a:chOff x="0" y="0"/>
            <a:chExt cx="13794946" cy="13013588"/>
          </a:xfrm>
        </p:grpSpPr>
        <p:sp>
          <p:nvSpPr>
            <p:cNvPr id="13" name="Freeform 13"/>
            <p:cNvSpPr/>
            <p:nvPr/>
          </p:nvSpPr>
          <p:spPr>
            <a:xfrm>
              <a:off x="0" y="0"/>
              <a:ext cx="13794946" cy="13013587"/>
            </a:xfrm>
            <a:custGeom>
              <a:avLst/>
              <a:gdLst/>
              <a:ahLst/>
              <a:cxnLst/>
              <a:rect l="l" t="t" r="r" b="b"/>
              <a:pathLst>
                <a:path w="13794946" h="13013587">
                  <a:moveTo>
                    <a:pt x="0" y="0"/>
                  </a:moveTo>
                  <a:lnTo>
                    <a:pt x="13794946" y="0"/>
                  </a:lnTo>
                  <a:lnTo>
                    <a:pt x="13794946" y="13013587"/>
                  </a:lnTo>
                  <a:lnTo>
                    <a:pt x="0" y="13013587"/>
                  </a:lnTo>
                  <a:close/>
                </a:path>
              </a:pathLst>
            </a:custGeom>
            <a:solidFill>
              <a:srgbClr val="002D59"/>
            </a:solidFill>
          </p:spPr>
          <p:txBody>
            <a:bodyPr/>
            <a:lstStyle/>
            <a:p>
              <a:endParaRPr lang="en-US"/>
            </a:p>
          </p:txBody>
        </p:sp>
      </p:grpSp>
      <p:sp>
        <p:nvSpPr>
          <p:cNvPr id="14" name="TextBox 14"/>
          <p:cNvSpPr txBox="1"/>
          <p:nvPr/>
        </p:nvSpPr>
        <p:spPr>
          <a:xfrm>
            <a:off x="13117291" y="4344698"/>
            <a:ext cx="3937859" cy="4144661"/>
          </a:xfrm>
          <a:prstGeom prst="rect">
            <a:avLst/>
          </a:prstGeom>
        </p:spPr>
        <p:txBody>
          <a:bodyPr lIns="0" tIns="0" rIns="0" bIns="0" rtlCol="0" anchor="t">
            <a:spAutoFit/>
          </a:bodyPr>
          <a:lstStyle/>
          <a:p>
            <a:pPr marL="388618" lvl="1" indent="-194309" algn="l">
              <a:lnSpc>
                <a:spcPts val="2519"/>
              </a:lnSpc>
              <a:buFont typeface="Arial"/>
              <a:buChar char="•"/>
            </a:pPr>
            <a:r>
              <a:rPr lang="en-US" sz="1799" dirty="0">
                <a:solidFill>
                  <a:srgbClr val="FFFFFF"/>
                </a:solidFill>
                <a:latin typeface="Montserrat"/>
                <a:ea typeface="Montserrat"/>
                <a:cs typeface="Montserrat"/>
                <a:sym typeface="Montserrat"/>
              </a:rPr>
              <a:t>These are proposed class actions</a:t>
            </a:r>
          </a:p>
          <a:p>
            <a:pPr marL="388618" lvl="1" indent="-194309" algn="l">
              <a:lnSpc>
                <a:spcPts val="2519"/>
              </a:lnSpc>
              <a:buFont typeface="Arial"/>
              <a:buChar char="•"/>
            </a:pPr>
            <a:r>
              <a:rPr lang="en-US" sz="1799" dirty="0">
                <a:solidFill>
                  <a:srgbClr val="FFFFFF"/>
                </a:solidFill>
                <a:latin typeface="Montserrat"/>
                <a:ea typeface="Montserrat"/>
                <a:cs typeface="Montserrat"/>
                <a:sym typeface="Montserrat"/>
              </a:rPr>
              <a:t>SIGNIFICANT ACTION: April 4, 2026 most cases transferred to Eastern District of Wisconsin creating Multi District Litigation</a:t>
            </a:r>
          </a:p>
          <a:p>
            <a:pPr marL="388618" lvl="1" indent="-194309" algn="l">
              <a:lnSpc>
                <a:spcPts val="2519"/>
              </a:lnSpc>
              <a:buFont typeface="Arial"/>
              <a:buChar char="•"/>
            </a:pPr>
            <a:r>
              <a:rPr lang="en-US" sz="1799" dirty="0">
                <a:solidFill>
                  <a:srgbClr val="FFFFFF"/>
                </a:solidFill>
                <a:latin typeface="Montserrat"/>
                <a:ea typeface="Montserrat"/>
                <a:cs typeface="Montserrat"/>
                <a:sym typeface="Montserrat"/>
              </a:rPr>
              <a:t>If certified, thousands of fire departments and municipalities who purchased fire trucks since 2016 could benefit from any settlement or judgment</a:t>
            </a:r>
          </a:p>
        </p:txBody>
      </p:sp>
      <p:sp>
        <p:nvSpPr>
          <p:cNvPr id="15" name="TextBox 15"/>
          <p:cNvSpPr txBox="1"/>
          <p:nvPr/>
        </p:nvSpPr>
        <p:spPr>
          <a:xfrm>
            <a:off x="13064991" y="3490199"/>
            <a:ext cx="3937859" cy="34704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CLASS ACTION SCOPE</a:t>
            </a:r>
          </a:p>
        </p:txBody>
      </p:sp>
      <p:sp>
        <p:nvSpPr>
          <p:cNvPr id="16" name="AutoShape 16"/>
          <p:cNvSpPr/>
          <p:nvPr/>
        </p:nvSpPr>
        <p:spPr>
          <a:xfrm flipV="1">
            <a:off x="12067967" y="3657957"/>
            <a:ext cx="0" cy="4572919"/>
          </a:xfrm>
          <a:prstGeom prst="line">
            <a:avLst/>
          </a:prstGeom>
          <a:ln w="9525" cap="flat">
            <a:solidFill>
              <a:srgbClr val="D2D3D4"/>
            </a:solidFill>
            <a:prstDash val="solid"/>
            <a:headEnd type="none" w="sm" len="sm"/>
            <a:tailEnd type="none" w="sm" len="sm"/>
          </a:ln>
        </p:spPr>
        <p:txBody>
          <a:bodyPr/>
          <a:lstStyle/>
          <a:p>
            <a:endParaRPr lang="en-US"/>
          </a:p>
        </p:txBody>
      </p:sp>
      <p:sp>
        <p:nvSpPr>
          <p:cNvPr id="17" name="Freeform 17"/>
          <p:cNvSpPr/>
          <p:nvPr/>
        </p:nvSpPr>
        <p:spPr>
          <a:xfrm>
            <a:off x="-128153" y="-168266"/>
            <a:ext cx="1324808" cy="1324808"/>
          </a:xfrm>
          <a:custGeom>
            <a:avLst/>
            <a:gdLst/>
            <a:ahLst/>
            <a:cxnLst/>
            <a:rect l="l" t="t" r="r" b="b"/>
            <a:pathLst>
              <a:path w="1324808" h="1324808">
                <a:moveTo>
                  <a:pt x="0" y="0"/>
                </a:moveTo>
                <a:lnTo>
                  <a:pt x="1324808" y="0"/>
                </a:lnTo>
                <a:lnTo>
                  <a:pt x="1324808" y="1324808"/>
                </a:lnTo>
                <a:lnTo>
                  <a:pt x="0" y="132480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18" name="Group 18"/>
          <p:cNvGrpSpPr/>
          <p:nvPr/>
        </p:nvGrpSpPr>
        <p:grpSpPr>
          <a:xfrm rot="-10800000">
            <a:off x="14047397" y="9753412"/>
            <a:ext cx="4240603" cy="533588"/>
            <a:chOff x="0" y="0"/>
            <a:chExt cx="5654137" cy="711450"/>
          </a:xfrm>
        </p:grpSpPr>
        <p:sp>
          <p:nvSpPr>
            <p:cNvPr id="19" name="AutoShape 19"/>
            <p:cNvSpPr/>
            <p:nvPr/>
          </p:nvSpPr>
          <p:spPr>
            <a:xfrm>
              <a:off x="0" y="0"/>
              <a:ext cx="5654137" cy="711450"/>
            </a:xfrm>
            <a:prstGeom prst="rect">
              <a:avLst/>
            </a:prstGeom>
            <a:solidFill>
              <a:srgbClr val="D2D3D4"/>
            </a:solidFill>
          </p:spPr>
          <p:txBody>
            <a:bodyPr/>
            <a:lstStyle/>
            <a:p>
              <a:endParaRPr lang="en-US"/>
            </a:p>
          </p:txBody>
        </p:sp>
      </p:grpSp>
      <p:sp>
        <p:nvSpPr>
          <p:cNvPr id="20" name="TextBox 20"/>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grpSp>
        <p:nvGrpSpPr>
          <p:cNvPr id="21" name="Group 21"/>
          <p:cNvGrpSpPr/>
          <p:nvPr/>
        </p:nvGrpSpPr>
        <p:grpSpPr>
          <a:xfrm>
            <a:off x="15691009" y="326537"/>
            <a:ext cx="2207230" cy="830005"/>
            <a:chOff x="0" y="0"/>
            <a:chExt cx="2942973" cy="1106673"/>
          </a:xfrm>
        </p:grpSpPr>
        <p:grpSp>
          <p:nvGrpSpPr>
            <p:cNvPr id="22" name="Group 22"/>
            <p:cNvGrpSpPr/>
            <p:nvPr/>
          </p:nvGrpSpPr>
          <p:grpSpPr>
            <a:xfrm>
              <a:off x="0" y="0"/>
              <a:ext cx="2942973" cy="1106673"/>
              <a:chOff x="0" y="0"/>
              <a:chExt cx="750169" cy="282093"/>
            </a:xfrm>
          </p:grpSpPr>
          <p:sp>
            <p:nvSpPr>
              <p:cNvPr id="23" name="Freeform 23"/>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24" name="TextBox 24"/>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25" name="Freeform 25"/>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26005" y="2835021"/>
            <a:ext cx="4213145" cy="859730"/>
            <a:chOff x="0" y="0"/>
            <a:chExt cx="10057753" cy="2052375"/>
          </a:xfrm>
        </p:grpSpPr>
        <p:sp>
          <p:nvSpPr>
            <p:cNvPr id="3" name="Freeform 3"/>
            <p:cNvSpPr/>
            <p:nvPr/>
          </p:nvSpPr>
          <p:spPr>
            <a:xfrm>
              <a:off x="0" y="0"/>
              <a:ext cx="10057754" cy="2052375"/>
            </a:xfrm>
            <a:custGeom>
              <a:avLst/>
              <a:gdLst/>
              <a:ahLst/>
              <a:cxnLst/>
              <a:rect l="l" t="t" r="r" b="b"/>
              <a:pathLst>
                <a:path w="10057754" h="2052375">
                  <a:moveTo>
                    <a:pt x="0" y="0"/>
                  </a:moveTo>
                  <a:lnTo>
                    <a:pt x="10057754" y="0"/>
                  </a:lnTo>
                  <a:lnTo>
                    <a:pt x="10057754" y="2052375"/>
                  </a:lnTo>
                  <a:lnTo>
                    <a:pt x="0" y="2052375"/>
                  </a:lnTo>
                  <a:close/>
                </a:path>
              </a:pathLst>
            </a:custGeom>
            <a:solidFill>
              <a:srgbClr val="7ED957">
                <a:alpha val="60000"/>
              </a:srgbClr>
            </a:solidFill>
          </p:spPr>
          <p:txBody>
            <a:bodyPr/>
            <a:lstStyle/>
            <a:p>
              <a:endParaRPr lang="en-US"/>
            </a:p>
          </p:txBody>
        </p:sp>
      </p:grpSp>
      <p:grpSp>
        <p:nvGrpSpPr>
          <p:cNvPr id="4" name="Group 4"/>
          <p:cNvGrpSpPr/>
          <p:nvPr/>
        </p:nvGrpSpPr>
        <p:grpSpPr>
          <a:xfrm>
            <a:off x="11978993" y="2839665"/>
            <a:ext cx="5280307" cy="855086"/>
            <a:chOff x="0" y="0"/>
            <a:chExt cx="12605317" cy="2041289"/>
          </a:xfrm>
        </p:grpSpPr>
        <p:sp>
          <p:nvSpPr>
            <p:cNvPr id="5" name="Freeform 5"/>
            <p:cNvSpPr/>
            <p:nvPr/>
          </p:nvSpPr>
          <p:spPr>
            <a:xfrm>
              <a:off x="0" y="0"/>
              <a:ext cx="12605317" cy="2041289"/>
            </a:xfrm>
            <a:custGeom>
              <a:avLst/>
              <a:gdLst/>
              <a:ahLst/>
              <a:cxnLst/>
              <a:rect l="l" t="t" r="r" b="b"/>
              <a:pathLst>
                <a:path w="12605317" h="2041289">
                  <a:moveTo>
                    <a:pt x="0" y="0"/>
                  </a:moveTo>
                  <a:lnTo>
                    <a:pt x="12605317" y="0"/>
                  </a:lnTo>
                  <a:lnTo>
                    <a:pt x="12605317" y="2041289"/>
                  </a:lnTo>
                  <a:lnTo>
                    <a:pt x="0" y="2041289"/>
                  </a:lnTo>
                  <a:close/>
                </a:path>
              </a:pathLst>
            </a:custGeom>
            <a:solidFill>
              <a:srgbClr val="2584C6"/>
            </a:solidFill>
          </p:spPr>
          <p:txBody>
            <a:bodyPr/>
            <a:lstStyle/>
            <a:p>
              <a:endParaRPr lang="en-US"/>
            </a:p>
          </p:txBody>
        </p:sp>
      </p:grpSp>
      <p:grpSp>
        <p:nvGrpSpPr>
          <p:cNvPr id="6" name="Group 6"/>
          <p:cNvGrpSpPr/>
          <p:nvPr/>
        </p:nvGrpSpPr>
        <p:grpSpPr>
          <a:xfrm>
            <a:off x="6687299" y="2835021"/>
            <a:ext cx="4443545" cy="7447335"/>
            <a:chOff x="0" y="0"/>
            <a:chExt cx="5924726" cy="9929781"/>
          </a:xfrm>
        </p:grpSpPr>
        <p:pic>
          <p:nvPicPr>
            <p:cNvPr id="7" name="Picture 7"/>
            <p:cNvPicPr>
              <a:picLocks noChangeAspect="1"/>
            </p:cNvPicPr>
            <p:nvPr/>
          </p:nvPicPr>
          <p:blipFill>
            <a:blip r:embed="rId2"/>
            <a:srcRect l="9786" r="9786"/>
            <a:stretch>
              <a:fillRect/>
            </a:stretch>
          </p:blipFill>
          <p:spPr>
            <a:xfrm>
              <a:off x="0" y="0"/>
              <a:ext cx="5924726" cy="9929781"/>
            </a:xfrm>
            <a:prstGeom prst="rect">
              <a:avLst/>
            </a:prstGeom>
          </p:spPr>
        </p:pic>
      </p:grpSp>
      <p:sp>
        <p:nvSpPr>
          <p:cNvPr id="8" name="TextBox 8"/>
          <p:cNvSpPr txBox="1"/>
          <p:nvPr/>
        </p:nvSpPr>
        <p:spPr>
          <a:xfrm>
            <a:off x="1626005" y="1436750"/>
            <a:ext cx="10346128" cy="721996"/>
          </a:xfrm>
          <a:prstGeom prst="rect">
            <a:avLst/>
          </a:prstGeom>
        </p:spPr>
        <p:txBody>
          <a:bodyPr lIns="0" tIns="0" rIns="0" bIns="0" rtlCol="0" anchor="t">
            <a:spAutoFit/>
          </a:bodyPr>
          <a:lstStyle/>
          <a:p>
            <a:pPr algn="l">
              <a:lnSpc>
                <a:spcPts val="5879"/>
              </a:lnSpc>
              <a:spcBef>
                <a:spcPct val="0"/>
              </a:spcBef>
            </a:pPr>
            <a:r>
              <a:rPr lang="en-US" sz="4199" b="1" dirty="0">
                <a:solidFill>
                  <a:srgbClr val="002D59"/>
                </a:solidFill>
                <a:latin typeface="Montserrat" pitchFamily="2" charset="77"/>
                <a:ea typeface="Raleway Bold"/>
                <a:cs typeface="Raleway Bold"/>
                <a:sym typeface="Raleway Bold"/>
              </a:rPr>
              <a:t>HOW TO FILE OR JOIN A LAWSUIT</a:t>
            </a:r>
          </a:p>
        </p:txBody>
      </p:sp>
      <p:sp>
        <p:nvSpPr>
          <p:cNvPr id="9" name="TextBox 9"/>
          <p:cNvSpPr txBox="1"/>
          <p:nvPr/>
        </p:nvSpPr>
        <p:spPr>
          <a:xfrm>
            <a:off x="2108877" y="4078169"/>
            <a:ext cx="3730273" cy="3135630"/>
          </a:xfrm>
          <a:prstGeom prst="rect">
            <a:avLst/>
          </a:prstGeom>
        </p:spPr>
        <p:txBody>
          <a:bodyPr lIns="0" tIns="0" rIns="0" bIns="0" rtlCol="0" anchor="t">
            <a:spAutoFit/>
          </a:bodyPr>
          <a:lstStyle/>
          <a:p>
            <a:pPr algn="l">
              <a:lnSpc>
                <a:spcPts val="2519"/>
              </a:lnSpc>
            </a:pPr>
            <a:r>
              <a:rPr lang="en-US" sz="1799">
                <a:solidFill>
                  <a:srgbClr val="002D59"/>
                </a:solidFill>
                <a:latin typeface="Montserrat"/>
                <a:ea typeface="Montserrat"/>
                <a:cs typeface="Montserrat"/>
                <a:sym typeface="Montserrat"/>
              </a:rPr>
              <a:t>Municipalities, fire departments, fire districts, or other government entities</a:t>
            </a:r>
          </a:p>
          <a:p>
            <a:pPr algn="l">
              <a:lnSpc>
                <a:spcPts val="2519"/>
              </a:lnSpc>
            </a:pPr>
            <a:endParaRPr lang="en-US" sz="1799">
              <a:solidFill>
                <a:srgbClr val="002D59"/>
              </a:solidFill>
              <a:latin typeface="Montserrat"/>
              <a:ea typeface="Montserrat"/>
              <a:cs typeface="Montserrat"/>
              <a:sym typeface="Montserrat"/>
            </a:endParaRPr>
          </a:p>
          <a:p>
            <a:pPr algn="l">
              <a:lnSpc>
                <a:spcPts val="2519"/>
              </a:lnSpc>
            </a:pPr>
            <a:r>
              <a:rPr lang="en-US" sz="1799">
                <a:solidFill>
                  <a:srgbClr val="002D59"/>
                </a:solidFill>
                <a:latin typeface="Montserrat"/>
                <a:ea typeface="Montserrat"/>
                <a:cs typeface="Montserrat"/>
                <a:sym typeface="Montserrat"/>
              </a:rPr>
              <a:t>Purchased fire trucks from any defendant since approximately 2016</a:t>
            </a:r>
          </a:p>
          <a:p>
            <a:pPr algn="l">
              <a:lnSpc>
                <a:spcPts val="2519"/>
              </a:lnSpc>
            </a:pPr>
            <a:endParaRPr lang="en-US" sz="1799">
              <a:solidFill>
                <a:srgbClr val="002D59"/>
              </a:solidFill>
              <a:latin typeface="Montserrat"/>
              <a:ea typeface="Montserrat"/>
              <a:cs typeface="Montserrat"/>
              <a:sym typeface="Montserrat"/>
            </a:endParaRPr>
          </a:p>
          <a:p>
            <a:pPr algn="l">
              <a:lnSpc>
                <a:spcPts val="2519"/>
              </a:lnSpc>
            </a:pPr>
            <a:r>
              <a:rPr lang="en-US" sz="1799">
                <a:solidFill>
                  <a:srgbClr val="002D59"/>
                </a:solidFill>
                <a:latin typeface="Montserrat"/>
                <a:ea typeface="Montserrat"/>
                <a:cs typeface="Montserrat"/>
                <a:sym typeface="Montserrat"/>
              </a:rPr>
              <a:t>Paid inflated prices as a result of the alleged conspiracy</a:t>
            </a:r>
          </a:p>
        </p:txBody>
      </p:sp>
      <p:sp>
        <p:nvSpPr>
          <p:cNvPr id="10" name="TextBox 10"/>
          <p:cNvSpPr txBox="1"/>
          <p:nvPr/>
        </p:nvSpPr>
        <p:spPr>
          <a:xfrm>
            <a:off x="1626005" y="3073433"/>
            <a:ext cx="4213145" cy="344582"/>
          </a:xfrm>
          <a:prstGeom prst="rect">
            <a:avLst/>
          </a:prstGeom>
        </p:spPr>
        <p:txBody>
          <a:bodyPr lIns="0" tIns="0" rIns="0" bIns="0" rtlCol="0" anchor="t">
            <a:spAutoFit/>
          </a:bodyPr>
          <a:lstStyle/>
          <a:p>
            <a:pPr algn="ctr">
              <a:lnSpc>
                <a:spcPts val="2921"/>
              </a:lnSpc>
              <a:spcBef>
                <a:spcPct val="0"/>
              </a:spcBef>
            </a:pPr>
            <a:r>
              <a:rPr lang="en-US" sz="2086" b="1" spc="262" dirty="0">
                <a:solidFill>
                  <a:srgbClr val="002D59"/>
                </a:solidFill>
                <a:latin typeface="Montserrat" pitchFamily="2" charset="77"/>
                <a:ea typeface="Raleway Bold"/>
                <a:cs typeface="Raleway Bold"/>
                <a:sym typeface="Raleway Bold"/>
              </a:rPr>
              <a:t>WHO QUALIFIES:</a:t>
            </a:r>
          </a:p>
        </p:txBody>
      </p:sp>
      <p:sp>
        <p:nvSpPr>
          <p:cNvPr id="11" name="TextBox 11"/>
          <p:cNvSpPr txBox="1"/>
          <p:nvPr/>
        </p:nvSpPr>
        <p:spPr>
          <a:xfrm>
            <a:off x="12463360" y="4078169"/>
            <a:ext cx="4795940" cy="4707255"/>
          </a:xfrm>
          <a:prstGeom prst="rect">
            <a:avLst/>
          </a:prstGeom>
        </p:spPr>
        <p:txBody>
          <a:bodyPr lIns="0" tIns="0" rIns="0" bIns="0" rtlCol="0" anchor="t">
            <a:spAutoFit/>
          </a:bodyPr>
          <a:lstStyle/>
          <a:p>
            <a:pPr algn="l">
              <a:lnSpc>
                <a:spcPts val="2519"/>
              </a:lnSpc>
            </a:pPr>
            <a:r>
              <a:rPr lang="en-US" sz="1799">
                <a:solidFill>
                  <a:srgbClr val="002D59"/>
                </a:solidFill>
                <a:latin typeface="Montserrat"/>
                <a:ea typeface="Montserrat"/>
                <a:cs typeface="Montserrat"/>
                <a:sym typeface="Montserrat"/>
              </a:rPr>
              <a:t>Date of purchase or order</a:t>
            </a:r>
          </a:p>
          <a:p>
            <a:pPr algn="l">
              <a:lnSpc>
                <a:spcPts val="2519"/>
              </a:lnSpc>
            </a:pPr>
            <a:endParaRPr lang="en-US" sz="1799">
              <a:solidFill>
                <a:srgbClr val="002D59"/>
              </a:solidFill>
              <a:latin typeface="Montserrat"/>
              <a:ea typeface="Montserrat"/>
              <a:cs typeface="Montserrat"/>
              <a:sym typeface="Montserrat"/>
            </a:endParaRPr>
          </a:p>
          <a:p>
            <a:pPr algn="l">
              <a:lnSpc>
                <a:spcPts val="2519"/>
              </a:lnSpc>
            </a:pPr>
            <a:r>
              <a:rPr lang="en-US" sz="1799">
                <a:solidFill>
                  <a:srgbClr val="002D59"/>
                </a:solidFill>
                <a:latin typeface="Montserrat"/>
                <a:ea typeface="Montserrat"/>
                <a:cs typeface="Montserrat"/>
                <a:sym typeface="Montserrat"/>
              </a:rPr>
              <a:t>All purchase records from 2016 to present</a:t>
            </a:r>
          </a:p>
          <a:p>
            <a:pPr algn="l">
              <a:lnSpc>
                <a:spcPts val="2519"/>
              </a:lnSpc>
            </a:pPr>
            <a:endParaRPr lang="en-US" sz="1799">
              <a:solidFill>
                <a:srgbClr val="002D59"/>
              </a:solidFill>
              <a:latin typeface="Montserrat"/>
              <a:ea typeface="Montserrat"/>
              <a:cs typeface="Montserrat"/>
              <a:sym typeface="Montserrat"/>
            </a:endParaRPr>
          </a:p>
          <a:p>
            <a:pPr algn="l">
              <a:lnSpc>
                <a:spcPts val="2519"/>
              </a:lnSpc>
            </a:pPr>
            <a:r>
              <a:rPr lang="en-US" sz="1799">
                <a:solidFill>
                  <a:srgbClr val="002D59"/>
                </a:solidFill>
                <a:latin typeface="Montserrat"/>
                <a:ea typeface="Montserrat"/>
                <a:cs typeface="Montserrat"/>
                <a:sym typeface="Montserrat"/>
              </a:rPr>
              <a:t>Manufacturer and model purchased</a:t>
            </a:r>
          </a:p>
          <a:p>
            <a:pPr algn="l">
              <a:lnSpc>
                <a:spcPts val="2519"/>
              </a:lnSpc>
            </a:pPr>
            <a:endParaRPr lang="en-US" sz="1799">
              <a:solidFill>
                <a:srgbClr val="002D59"/>
              </a:solidFill>
              <a:latin typeface="Montserrat"/>
              <a:ea typeface="Montserrat"/>
              <a:cs typeface="Montserrat"/>
              <a:sym typeface="Montserrat"/>
            </a:endParaRPr>
          </a:p>
          <a:p>
            <a:pPr algn="l">
              <a:lnSpc>
                <a:spcPts val="2519"/>
              </a:lnSpc>
            </a:pPr>
            <a:r>
              <a:rPr lang="en-US" sz="1799">
                <a:solidFill>
                  <a:srgbClr val="002D59"/>
                </a:solidFill>
                <a:latin typeface="Montserrat"/>
                <a:ea typeface="Montserrat"/>
                <a:cs typeface="Montserrat"/>
                <a:sym typeface="Montserrat"/>
              </a:rPr>
              <a:t>Original quoted price vs. final price paid</a:t>
            </a:r>
          </a:p>
          <a:p>
            <a:pPr algn="l">
              <a:lnSpc>
                <a:spcPts val="2519"/>
              </a:lnSpc>
            </a:pPr>
            <a:endParaRPr lang="en-US" sz="1799">
              <a:solidFill>
                <a:srgbClr val="002D59"/>
              </a:solidFill>
              <a:latin typeface="Montserrat"/>
              <a:ea typeface="Montserrat"/>
              <a:cs typeface="Montserrat"/>
              <a:sym typeface="Montserrat"/>
            </a:endParaRPr>
          </a:p>
          <a:p>
            <a:pPr algn="l">
              <a:lnSpc>
                <a:spcPts val="2519"/>
              </a:lnSpc>
            </a:pPr>
            <a:r>
              <a:rPr lang="en-US" sz="1799">
                <a:solidFill>
                  <a:srgbClr val="002D59"/>
                </a:solidFill>
                <a:latin typeface="Montserrat"/>
                <a:ea typeface="Montserrat"/>
                <a:cs typeface="Montserrat"/>
                <a:sym typeface="Montserrat"/>
              </a:rPr>
              <a:t>Delivery timeline (quoted vs. actual)</a:t>
            </a:r>
          </a:p>
          <a:p>
            <a:pPr algn="l">
              <a:lnSpc>
                <a:spcPts val="2519"/>
              </a:lnSpc>
            </a:pPr>
            <a:endParaRPr lang="en-US" sz="1799">
              <a:solidFill>
                <a:srgbClr val="002D59"/>
              </a:solidFill>
              <a:latin typeface="Montserrat"/>
              <a:ea typeface="Montserrat"/>
              <a:cs typeface="Montserrat"/>
              <a:sym typeface="Montserrat"/>
            </a:endParaRPr>
          </a:p>
          <a:p>
            <a:pPr algn="l">
              <a:lnSpc>
                <a:spcPts val="2519"/>
              </a:lnSpc>
            </a:pPr>
            <a:r>
              <a:rPr lang="en-US" sz="1799">
                <a:solidFill>
                  <a:srgbClr val="002D59"/>
                </a:solidFill>
                <a:latin typeface="Montserrat"/>
                <a:ea typeface="Montserrat"/>
                <a:cs typeface="Montserrat"/>
                <a:sym typeface="Montserrat"/>
              </a:rPr>
              <a:t>Any “floating price” adjustments or retroactive increases</a:t>
            </a:r>
          </a:p>
          <a:p>
            <a:pPr algn="l">
              <a:lnSpc>
                <a:spcPts val="2519"/>
              </a:lnSpc>
            </a:pPr>
            <a:endParaRPr lang="en-US" sz="1799">
              <a:solidFill>
                <a:srgbClr val="002D59"/>
              </a:solidFill>
              <a:latin typeface="Montserrat"/>
              <a:ea typeface="Montserrat"/>
              <a:cs typeface="Montserrat"/>
              <a:sym typeface="Montserrat"/>
            </a:endParaRPr>
          </a:p>
          <a:p>
            <a:pPr algn="l">
              <a:lnSpc>
                <a:spcPts val="2519"/>
              </a:lnSpc>
            </a:pPr>
            <a:r>
              <a:rPr lang="en-US" sz="1799">
                <a:solidFill>
                  <a:srgbClr val="002D59"/>
                </a:solidFill>
                <a:latin typeface="Montserrat"/>
                <a:ea typeface="Montserrat"/>
                <a:cs typeface="Montserrat"/>
                <a:sym typeface="Montserrat"/>
              </a:rPr>
              <a:t>Documentation of operational impacts (aging equipment, safety concerns)</a:t>
            </a:r>
          </a:p>
        </p:txBody>
      </p:sp>
      <p:sp>
        <p:nvSpPr>
          <p:cNvPr id="12" name="TextBox 12"/>
          <p:cNvSpPr txBox="1"/>
          <p:nvPr/>
        </p:nvSpPr>
        <p:spPr>
          <a:xfrm>
            <a:off x="11978993" y="3054370"/>
            <a:ext cx="5280307" cy="345031"/>
          </a:xfrm>
          <a:prstGeom prst="rect">
            <a:avLst/>
          </a:prstGeom>
        </p:spPr>
        <p:txBody>
          <a:bodyPr lIns="0" tIns="0" rIns="0" bIns="0" rtlCol="0" anchor="t">
            <a:spAutoFit/>
          </a:bodyPr>
          <a:lstStyle/>
          <a:p>
            <a:pPr algn="ctr">
              <a:lnSpc>
                <a:spcPts val="2921"/>
              </a:lnSpc>
              <a:spcBef>
                <a:spcPct val="0"/>
              </a:spcBef>
            </a:pPr>
            <a:r>
              <a:rPr lang="en-US" sz="2086" b="1" spc="262" dirty="0">
                <a:solidFill>
                  <a:srgbClr val="FFFFFF"/>
                </a:solidFill>
                <a:latin typeface="Montserrat" pitchFamily="2" charset="77"/>
                <a:ea typeface="Raleway Bold"/>
                <a:cs typeface="Raleway Bold"/>
                <a:sym typeface="Raleway Bold"/>
              </a:rPr>
              <a:t>DOCUMENTATION REQUESTED</a:t>
            </a:r>
          </a:p>
        </p:txBody>
      </p:sp>
      <p:sp>
        <p:nvSpPr>
          <p:cNvPr id="13" name="TextBox 13"/>
          <p:cNvSpPr txBox="1"/>
          <p:nvPr/>
        </p:nvSpPr>
        <p:spPr>
          <a:xfrm>
            <a:off x="1626005" y="4059119"/>
            <a:ext cx="539271" cy="546147"/>
          </a:xfrm>
          <a:prstGeom prst="rect">
            <a:avLst/>
          </a:prstGeom>
        </p:spPr>
        <p:txBody>
          <a:bodyPr lIns="0" tIns="0" rIns="0" bIns="0" rtlCol="0" anchor="t">
            <a:spAutoFit/>
          </a:bodyPr>
          <a:lstStyle/>
          <a:p>
            <a:pPr algn="l">
              <a:lnSpc>
                <a:spcPts val="4547"/>
              </a:lnSpc>
            </a:pPr>
            <a:r>
              <a:rPr lang="en-US" sz="3248" b="1">
                <a:solidFill>
                  <a:srgbClr val="7ED957"/>
                </a:solidFill>
                <a:latin typeface="Montserrat Bold"/>
                <a:ea typeface="Montserrat Bold"/>
                <a:cs typeface="Montserrat Bold"/>
                <a:sym typeface="Montserrat Bold"/>
              </a:rPr>
              <a:t>1</a:t>
            </a:r>
          </a:p>
        </p:txBody>
      </p:sp>
      <p:sp>
        <p:nvSpPr>
          <p:cNvPr id="14" name="TextBox 14"/>
          <p:cNvSpPr txBox="1"/>
          <p:nvPr/>
        </p:nvSpPr>
        <p:spPr>
          <a:xfrm>
            <a:off x="1626005" y="5285188"/>
            <a:ext cx="539271" cy="546147"/>
          </a:xfrm>
          <a:prstGeom prst="rect">
            <a:avLst/>
          </a:prstGeom>
        </p:spPr>
        <p:txBody>
          <a:bodyPr lIns="0" tIns="0" rIns="0" bIns="0" rtlCol="0" anchor="t">
            <a:spAutoFit/>
          </a:bodyPr>
          <a:lstStyle/>
          <a:p>
            <a:pPr algn="l">
              <a:lnSpc>
                <a:spcPts val="4547"/>
              </a:lnSpc>
            </a:pPr>
            <a:r>
              <a:rPr lang="en-US" sz="3248" b="1">
                <a:solidFill>
                  <a:srgbClr val="7ED957"/>
                </a:solidFill>
                <a:latin typeface="Montserrat Bold"/>
                <a:ea typeface="Montserrat Bold"/>
                <a:cs typeface="Montserrat Bold"/>
                <a:sym typeface="Montserrat Bold"/>
              </a:rPr>
              <a:t>2</a:t>
            </a:r>
          </a:p>
        </p:txBody>
      </p:sp>
      <p:sp>
        <p:nvSpPr>
          <p:cNvPr id="15" name="TextBox 15"/>
          <p:cNvSpPr txBox="1"/>
          <p:nvPr/>
        </p:nvSpPr>
        <p:spPr>
          <a:xfrm>
            <a:off x="1626005" y="6511257"/>
            <a:ext cx="539271" cy="546147"/>
          </a:xfrm>
          <a:prstGeom prst="rect">
            <a:avLst/>
          </a:prstGeom>
        </p:spPr>
        <p:txBody>
          <a:bodyPr lIns="0" tIns="0" rIns="0" bIns="0" rtlCol="0" anchor="t">
            <a:spAutoFit/>
          </a:bodyPr>
          <a:lstStyle/>
          <a:p>
            <a:pPr algn="l">
              <a:lnSpc>
                <a:spcPts val="4547"/>
              </a:lnSpc>
            </a:pPr>
            <a:r>
              <a:rPr lang="en-US" sz="3248" b="1">
                <a:solidFill>
                  <a:srgbClr val="7ED957"/>
                </a:solidFill>
                <a:latin typeface="Montserrat Bold"/>
                <a:ea typeface="Montserrat Bold"/>
                <a:cs typeface="Montserrat Bold"/>
                <a:sym typeface="Montserrat Bold"/>
              </a:rPr>
              <a:t>3</a:t>
            </a:r>
          </a:p>
        </p:txBody>
      </p:sp>
      <p:sp>
        <p:nvSpPr>
          <p:cNvPr id="16" name="TextBox 16"/>
          <p:cNvSpPr txBox="1"/>
          <p:nvPr/>
        </p:nvSpPr>
        <p:spPr>
          <a:xfrm>
            <a:off x="11978993" y="3990892"/>
            <a:ext cx="539271" cy="480107"/>
          </a:xfrm>
          <a:prstGeom prst="rect">
            <a:avLst/>
          </a:prstGeom>
        </p:spPr>
        <p:txBody>
          <a:bodyPr lIns="0" tIns="0" rIns="0" bIns="0" rtlCol="0" anchor="t">
            <a:spAutoFit/>
          </a:bodyPr>
          <a:lstStyle/>
          <a:p>
            <a:pPr algn="l">
              <a:lnSpc>
                <a:spcPts val="3987"/>
              </a:lnSpc>
            </a:pPr>
            <a:r>
              <a:rPr lang="en-US" sz="2848" b="1">
                <a:solidFill>
                  <a:srgbClr val="2584C6"/>
                </a:solidFill>
                <a:latin typeface="Montserrat Bold"/>
                <a:ea typeface="Montserrat Bold"/>
                <a:cs typeface="Montserrat Bold"/>
                <a:sym typeface="Montserrat Bold"/>
              </a:rPr>
              <a:t>1</a:t>
            </a:r>
          </a:p>
        </p:txBody>
      </p:sp>
      <p:sp>
        <p:nvSpPr>
          <p:cNvPr id="17" name="TextBox 17"/>
          <p:cNvSpPr txBox="1"/>
          <p:nvPr/>
        </p:nvSpPr>
        <p:spPr>
          <a:xfrm>
            <a:off x="11978993" y="4625293"/>
            <a:ext cx="539271" cy="480107"/>
          </a:xfrm>
          <a:prstGeom prst="rect">
            <a:avLst/>
          </a:prstGeom>
        </p:spPr>
        <p:txBody>
          <a:bodyPr lIns="0" tIns="0" rIns="0" bIns="0" rtlCol="0" anchor="t">
            <a:spAutoFit/>
          </a:bodyPr>
          <a:lstStyle/>
          <a:p>
            <a:pPr algn="l">
              <a:lnSpc>
                <a:spcPts val="3987"/>
              </a:lnSpc>
            </a:pPr>
            <a:r>
              <a:rPr lang="en-US" sz="2848" b="1">
                <a:solidFill>
                  <a:srgbClr val="2584C6"/>
                </a:solidFill>
                <a:latin typeface="Montserrat Bold"/>
                <a:ea typeface="Montserrat Bold"/>
                <a:cs typeface="Montserrat Bold"/>
                <a:sym typeface="Montserrat Bold"/>
              </a:rPr>
              <a:t>2</a:t>
            </a:r>
          </a:p>
        </p:txBody>
      </p:sp>
      <p:sp>
        <p:nvSpPr>
          <p:cNvPr id="18" name="TextBox 18"/>
          <p:cNvSpPr txBox="1"/>
          <p:nvPr/>
        </p:nvSpPr>
        <p:spPr>
          <a:xfrm>
            <a:off x="11978993" y="5257800"/>
            <a:ext cx="539271" cy="480107"/>
          </a:xfrm>
          <a:prstGeom prst="rect">
            <a:avLst/>
          </a:prstGeom>
        </p:spPr>
        <p:txBody>
          <a:bodyPr lIns="0" tIns="0" rIns="0" bIns="0" rtlCol="0" anchor="t">
            <a:spAutoFit/>
          </a:bodyPr>
          <a:lstStyle/>
          <a:p>
            <a:pPr algn="l">
              <a:lnSpc>
                <a:spcPts val="3987"/>
              </a:lnSpc>
            </a:pPr>
            <a:r>
              <a:rPr lang="en-US" sz="2848" b="1">
                <a:solidFill>
                  <a:srgbClr val="2584C6"/>
                </a:solidFill>
                <a:latin typeface="Montserrat Bold"/>
                <a:ea typeface="Montserrat Bold"/>
                <a:cs typeface="Montserrat Bold"/>
                <a:sym typeface="Montserrat Bold"/>
              </a:rPr>
              <a:t>3</a:t>
            </a:r>
          </a:p>
        </p:txBody>
      </p:sp>
      <p:sp>
        <p:nvSpPr>
          <p:cNvPr id="19" name="TextBox 19"/>
          <p:cNvSpPr txBox="1"/>
          <p:nvPr/>
        </p:nvSpPr>
        <p:spPr>
          <a:xfrm>
            <a:off x="11978993" y="5871257"/>
            <a:ext cx="539271" cy="480107"/>
          </a:xfrm>
          <a:prstGeom prst="rect">
            <a:avLst/>
          </a:prstGeom>
        </p:spPr>
        <p:txBody>
          <a:bodyPr lIns="0" tIns="0" rIns="0" bIns="0" rtlCol="0" anchor="t">
            <a:spAutoFit/>
          </a:bodyPr>
          <a:lstStyle/>
          <a:p>
            <a:pPr algn="l">
              <a:lnSpc>
                <a:spcPts val="3987"/>
              </a:lnSpc>
            </a:pPr>
            <a:r>
              <a:rPr lang="en-US" sz="2848" b="1">
                <a:solidFill>
                  <a:srgbClr val="2584C6"/>
                </a:solidFill>
                <a:latin typeface="Montserrat Bold"/>
                <a:ea typeface="Montserrat Bold"/>
                <a:cs typeface="Montserrat Bold"/>
                <a:sym typeface="Montserrat Bold"/>
              </a:rPr>
              <a:t>4</a:t>
            </a:r>
          </a:p>
        </p:txBody>
      </p:sp>
      <p:sp>
        <p:nvSpPr>
          <p:cNvPr id="20" name="TextBox 20"/>
          <p:cNvSpPr txBox="1"/>
          <p:nvPr/>
        </p:nvSpPr>
        <p:spPr>
          <a:xfrm>
            <a:off x="11978993" y="6520782"/>
            <a:ext cx="539271" cy="480107"/>
          </a:xfrm>
          <a:prstGeom prst="rect">
            <a:avLst/>
          </a:prstGeom>
        </p:spPr>
        <p:txBody>
          <a:bodyPr lIns="0" tIns="0" rIns="0" bIns="0" rtlCol="0" anchor="t">
            <a:spAutoFit/>
          </a:bodyPr>
          <a:lstStyle/>
          <a:p>
            <a:pPr algn="l">
              <a:lnSpc>
                <a:spcPts val="3987"/>
              </a:lnSpc>
            </a:pPr>
            <a:r>
              <a:rPr lang="en-US" sz="2848" b="1">
                <a:solidFill>
                  <a:srgbClr val="2584C6"/>
                </a:solidFill>
                <a:latin typeface="Montserrat Bold"/>
                <a:ea typeface="Montserrat Bold"/>
                <a:cs typeface="Montserrat Bold"/>
                <a:sym typeface="Montserrat Bold"/>
              </a:rPr>
              <a:t>5</a:t>
            </a:r>
          </a:p>
        </p:txBody>
      </p:sp>
      <p:sp>
        <p:nvSpPr>
          <p:cNvPr id="21" name="TextBox 21"/>
          <p:cNvSpPr txBox="1"/>
          <p:nvPr/>
        </p:nvSpPr>
        <p:spPr>
          <a:xfrm>
            <a:off x="11978993" y="7191389"/>
            <a:ext cx="539271" cy="480107"/>
          </a:xfrm>
          <a:prstGeom prst="rect">
            <a:avLst/>
          </a:prstGeom>
        </p:spPr>
        <p:txBody>
          <a:bodyPr lIns="0" tIns="0" rIns="0" bIns="0" rtlCol="0" anchor="t">
            <a:spAutoFit/>
          </a:bodyPr>
          <a:lstStyle/>
          <a:p>
            <a:pPr algn="l">
              <a:lnSpc>
                <a:spcPts val="3987"/>
              </a:lnSpc>
            </a:pPr>
            <a:r>
              <a:rPr lang="en-US" sz="2848" b="1">
                <a:solidFill>
                  <a:srgbClr val="2584C6"/>
                </a:solidFill>
                <a:latin typeface="Montserrat Bold"/>
                <a:ea typeface="Montserrat Bold"/>
                <a:cs typeface="Montserrat Bold"/>
                <a:sym typeface="Montserrat Bold"/>
              </a:rPr>
              <a:t>6</a:t>
            </a:r>
          </a:p>
        </p:txBody>
      </p:sp>
      <p:sp>
        <p:nvSpPr>
          <p:cNvPr id="22" name="TextBox 22"/>
          <p:cNvSpPr txBox="1"/>
          <p:nvPr/>
        </p:nvSpPr>
        <p:spPr>
          <a:xfrm>
            <a:off x="11978993" y="8152384"/>
            <a:ext cx="539271" cy="480107"/>
          </a:xfrm>
          <a:prstGeom prst="rect">
            <a:avLst/>
          </a:prstGeom>
        </p:spPr>
        <p:txBody>
          <a:bodyPr lIns="0" tIns="0" rIns="0" bIns="0" rtlCol="0" anchor="t">
            <a:spAutoFit/>
          </a:bodyPr>
          <a:lstStyle/>
          <a:p>
            <a:pPr algn="l">
              <a:lnSpc>
                <a:spcPts val="3987"/>
              </a:lnSpc>
            </a:pPr>
            <a:r>
              <a:rPr lang="en-US" sz="2848" b="1">
                <a:solidFill>
                  <a:srgbClr val="2584C6"/>
                </a:solidFill>
                <a:latin typeface="Montserrat Bold"/>
                <a:ea typeface="Montserrat Bold"/>
                <a:cs typeface="Montserrat Bold"/>
                <a:sym typeface="Montserrat Bold"/>
              </a:rPr>
              <a:t>7</a:t>
            </a:r>
          </a:p>
        </p:txBody>
      </p:sp>
      <p:sp>
        <p:nvSpPr>
          <p:cNvPr id="23" name="Freeform 23"/>
          <p:cNvSpPr/>
          <p:nvPr/>
        </p:nvSpPr>
        <p:spPr>
          <a:xfrm>
            <a:off x="-128153" y="-168266"/>
            <a:ext cx="1324808" cy="1324808"/>
          </a:xfrm>
          <a:custGeom>
            <a:avLst/>
            <a:gdLst/>
            <a:ahLst/>
            <a:cxnLst/>
            <a:rect l="l" t="t" r="r" b="b"/>
            <a:pathLst>
              <a:path w="1324808" h="1324808">
                <a:moveTo>
                  <a:pt x="0" y="0"/>
                </a:moveTo>
                <a:lnTo>
                  <a:pt x="1324808" y="0"/>
                </a:lnTo>
                <a:lnTo>
                  <a:pt x="1324808" y="1324808"/>
                </a:lnTo>
                <a:lnTo>
                  <a:pt x="0" y="132480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4" name="Group 24"/>
          <p:cNvGrpSpPr/>
          <p:nvPr/>
        </p:nvGrpSpPr>
        <p:grpSpPr>
          <a:xfrm rot="-10800000">
            <a:off x="14047397" y="9753412"/>
            <a:ext cx="4240603" cy="533588"/>
            <a:chOff x="0" y="0"/>
            <a:chExt cx="5654137" cy="711450"/>
          </a:xfrm>
        </p:grpSpPr>
        <p:sp>
          <p:nvSpPr>
            <p:cNvPr id="25" name="AutoShape 25"/>
            <p:cNvSpPr/>
            <p:nvPr/>
          </p:nvSpPr>
          <p:spPr>
            <a:xfrm>
              <a:off x="0" y="0"/>
              <a:ext cx="5654137" cy="711450"/>
            </a:xfrm>
            <a:prstGeom prst="rect">
              <a:avLst/>
            </a:prstGeom>
            <a:solidFill>
              <a:srgbClr val="D2D3D4"/>
            </a:solidFill>
          </p:spPr>
          <p:txBody>
            <a:bodyPr/>
            <a:lstStyle/>
            <a:p>
              <a:endParaRPr lang="en-US"/>
            </a:p>
          </p:txBody>
        </p:sp>
      </p:grpSp>
      <p:sp>
        <p:nvSpPr>
          <p:cNvPr id="26" name="TextBox 26"/>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grpSp>
        <p:nvGrpSpPr>
          <p:cNvPr id="27" name="Group 27"/>
          <p:cNvGrpSpPr/>
          <p:nvPr/>
        </p:nvGrpSpPr>
        <p:grpSpPr>
          <a:xfrm>
            <a:off x="15691009" y="326537"/>
            <a:ext cx="2207230" cy="830005"/>
            <a:chOff x="0" y="0"/>
            <a:chExt cx="2942973" cy="1106673"/>
          </a:xfrm>
        </p:grpSpPr>
        <p:grpSp>
          <p:nvGrpSpPr>
            <p:cNvPr id="28" name="Group 28"/>
            <p:cNvGrpSpPr/>
            <p:nvPr/>
          </p:nvGrpSpPr>
          <p:grpSpPr>
            <a:xfrm>
              <a:off x="0" y="0"/>
              <a:ext cx="2942973" cy="1106673"/>
              <a:chOff x="0" y="0"/>
              <a:chExt cx="750169" cy="282093"/>
            </a:xfrm>
          </p:grpSpPr>
          <p:sp>
            <p:nvSpPr>
              <p:cNvPr id="29" name="Freeform 29"/>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30" name="TextBox 30"/>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31" name="Freeform 31"/>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4"/>
              <a:stretch>
                <a:fillRect/>
              </a:stretch>
            </a:blipFill>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87099" y="0"/>
            <a:ext cx="5700901" cy="10287000"/>
            <a:chOff x="0" y="0"/>
            <a:chExt cx="883219" cy="1593725"/>
          </a:xfrm>
        </p:grpSpPr>
        <p:sp>
          <p:nvSpPr>
            <p:cNvPr id="3" name="Freeform 3"/>
            <p:cNvSpPr/>
            <p:nvPr/>
          </p:nvSpPr>
          <p:spPr>
            <a:xfrm>
              <a:off x="0" y="0"/>
              <a:ext cx="883219" cy="1593725"/>
            </a:xfrm>
            <a:custGeom>
              <a:avLst/>
              <a:gdLst/>
              <a:ahLst/>
              <a:cxnLst/>
              <a:rect l="l" t="t" r="r" b="b"/>
              <a:pathLst>
                <a:path w="883219" h="1593725">
                  <a:moveTo>
                    <a:pt x="0" y="0"/>
                  </a:moveTo>
                  <a:lnTo>
                    <a:pt x="883219" y="0"/>
                  </a:lnTo>
                  <a:lnTo>
                    <a:pt x="883219" y="1593725"/>
                  </a:lnTo>
                  <a:lnTo>
                    <a:pt x="0" y="1593725"/>
                  </a:lnTo>
                  <a:close/>
                </a:path>
              </a:pathLst>
            </a:custGeom>
            <a:blipFill>
              <a:blip r:embed="rId2"/>
              <a:stretch>
                <a:fillRect l="-40861" r="-39583"/>
              </a:stretch>
            </a:blipFill>
          </p:spPr>
          <p:txBody>
            <a:bodyPr/>
            <a:lstStyle/>
            <a:p>
              <a:endParaRPr lang="en-US"/>
            </a:p>
          </p:txBody>
        </p:sp>
      </p:grpSp>
      <p:sp>
        <p:nvSpPr>
          <p:cNvPr id="4" name="Freeform 4"/>
          <p:cNvSpPr/>
          <p:nvPr/>
        </p:nvSpPr>
        <p:spPr>
          <a:xfrm>
            <a:off x="7399376" y="961708"/>
            <a:ext cx="908452" cy="659763"/>
          </a:xfrm>
          <a:custGeom>
            <a:avLst/>
            <a:gdLst/>
            <a:ahLst/>
            <a:cxnLst/>
            <a:rect l="l" t="t" r="r" b="b"/>
            <a:pathLst>
              <a:path w="908452" h="659763">
                <a:moveTo>
                  <a:pt x="0" y="0"/>
                </a:moveTo>
                <a:lnTo>
                  <a:pt x="908452" y="0"/>
                </a:lnTo>
                <a:lnTo>
                  <a:pt x="908452" y="659764"/>
                </a:lnTo>
                <a:lnTo>
                  <a:pt x="0" y="65976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9144000" y="1811972"/>
            <a:ext cx="5465344" cy="5370129"/>
            <a:chOff x="0" y="0"/>
            <a:chExt cx="677756" cy="665949"/>
          </a:xfrm>
        </p:grpSpPr>
        <p:sp>
          <p:nvSpPr>
            <p:cNvPr id="6" name="Freeform 6"/>
            <p:cNvSpPr/>
            <p:nvPr/>
          </p:nvSpPr>
          <p:spPr>
            <a:xfrm>
              <a:off x="0" y="0"/>
              <a:ext cx="677756" cy="665949"/>
            </a:xfrm>
            <a:custGeom>
              <a:avLst/>
              <a:gdLst/>
              <a:ahLst/>
              <a:cxnLst/>
              <a:rect l="l" t="t" r="r" b="b"/>
              <a:pathLst>
                <a:path w="677756" h="665949">
                  <a:moveTo>
                    <a:pt x="32581" y="0"/>
                  </a:moveTo>
                  <a:lnTo>
                    <a:pt x="645176" y="0"/>
                  </a:lnTo>
                  <a:cubicBezTo>
                    <a:pt x="653817" y="0"/>
                    <a:pt x="662104" y="3433"/>
                    <a:pt x="668214" y="9543"/>
                  </a:cubicBezTo>
                  <a:cubicBezTo>
                    <a:pt x="674324" y="15653"/>
                    <a:pt x="677756" y="23940"/>
                    <a:pt x="677756" y="32581"/>
                  </a:cubicBezTo>
                  <a:lnTo>
                    <a:pt x="677756" y="633368"/>
                  </a:lnTo>
                  <a:cubicBezTo>
                    <a:pt x="677756" y="642009"/>
                    <a:pt x="674324" y="650296"/>
                    <a:pt x="668214" y="656406"/>
                  </a:cubicBezTo>
                  <a:cubicBezTo>
                    <a:pt x="662104" y="662516"/>
                    <a:pt x="653817" y="665949"/>
                    <a:pt x="645176" y="665949"/>
                  </a:cubicBezTo>
                  <a:lnTo>
                    <a:pt x="32581" y="665949"/>
                  </a:lnTo>
                  <a:cubicBezTo>
                    <a:pt x="23940" y="665949"/>
                    <a:pt x="15653" y="662516"/>
                    <a:pt x="9543" y="656406"/>
                  </a:cubicBezTo>
                  <a:cubicBezTo>
                    <a:pt x="3433" y="650296"/>
                    <a:pt x="0" y="642009"/>
                    <a:pt x="0" y="633368"/>
                  </a:cubicBezTo>
                  <a:lnTo>
                    <a:pt x="0" y="32581"/>
                  </a:lnTo>
                  <a:cubicBezTo>
                    <a:pt x="0" y="23940"/>
                    <a:pt x="3433" y="15653"/>
                    <a:pt x="9543" y="9543"/>
                  </a:cubicBezTo>
                  <a:cubicBezTo>
                    <a:pt x="15653" y="3433"/>
                    <a:pt x="23940" y="0"/>
                    <a:pt x="32581" y="0"/>
                  </a:cubicBezTo>
                  <a:close/>
                </a:path>
              </a:pathLst>
            </a:custGeom>
            <a:solidFill>
              <a:srgbClr val="002D59">
                <a:alpha val="90980"/>
              </a:srgbClr>
            </a:solidFill>
            <a:ln w="12700">
              <a:solidFill>
                <a:srgbClr val="000000"/>
              </a:solidFill>
            </a:ln>
          </p:spPr>
          <p:txBody>
            <a:bodyPr/>
            <a:lstStyle/>
            <a:p>
              <a:endParaRPr lang="en-US"/>
            </a:p>
          </p:txBody>
        </p:sp>
      </p:grpSp>
      <p:grpSp>
        <p:nvGrpSpPr>
          <p:cNvPr id="7" name="Group 7"/>
          <p:cNvGrpSpPr>
            <a:grpSpLocks noChangeAspect="1"/>
          </p:cNvGrpSpPr>
          <p:nvPr/>
        </p:nvGrpSpPr>
        <p:grpSpPr>
          <a:xfrm rot="-5400000">
            <a:off x="13645309" y="6218066"/>
            <a:ext cx="964035" cy="964035"/>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2584C6"/>
            </a:solidFill>
          </p:spPr>
          <p:txBody>
            <a:bodyPr/>
            <a:lstStyle/>
            <a:p>
              <a:endParaRPr lang="en-US"/>
            </a:p>
          </p:txBody>
        </p:sp>
        <p:sp>
          <p:nvSpPr>
            <p:cNvPr id="9" name="Freeform 9"/>
            <p:cNvSpPr/>
            <p:nvPr/>
          </p:nvSpPr>
          <p:spPr>
            <a:xfrm flipH="1">
              <a:off x="353169" y="392402"/>
              <a:ext cx="5643663" cy="5618536"/>
            </a:xfrm>
            <a:custGeom>
              <a:avLst/>
              <a:gdLst/>
              <a:ahLst/>
              <a:cxnLst/>
              <a:rect l="l" t="t" r="r" b="b"/>
              <a:pathLst>
                <a:path w="5643663" h="5618536">
                  <a:moveTo>
                    <a:pt x="2821831" y="28"/>
                  </a:moveTo>
                  <a:cubicBezTo>
                    <a:pt x="3828469" y="-4474"/>
                    <a:pt x="4760572" y="529978"/>
                    <a:pt x="5265195" y="1401009"/>
                  </a:cubicBezTo>
                  <a:cubicBezTo>
                    <a:pt x="5769818" y="2272040"/>
                    <a:pt x="5769818" y="3346496"/>
                    <a:pt x="5265195" y="4217527"/>
                  </a:cubicBezTo>
                  <a:cubicBezTo>
                    <a:pt x="4760572" y="5088558"/>
                    <a:pt x="3828469" y="5623010"/>
                    <a:pt x="2821831" y="5618508"/>
                  </a:cubicBezTo>
                  <a:cubicBezTo>
                    <a:pt x="1815193" y="5623010"/>
                    <a:pt x="883090" y="5088558"/>
                    <a:pt x="378467" y="4217527"/>
                  </a:cubicBezTo>
                  <a:cubicBezTo>
                    <a:pt x="-126156" y="3346496"/>
                    <a:pt x="-126156" y="2272040"/>
                    <a:pt x="378467" y="1401009"/>
                  </a:cubicBezTo>
                  <a:cubicBezTo>
                    <a:pt x="883090" y="529977"/>
                    <a:pt x="1815193" y="-4474"/>
                    <a:pt x="2821831" y="28"/>
                  </a:cubicBezTo>
                  <a:close/>
                </a:path>
              </a:pathLst>
            </a:custGeom>
            <a:solidFill>
              <a:srgbClr val="2584C6"/>
            </a:solidFill>
            <a:ln w="12700">
              <a:solidFill>
                <a:srgbClr val="000000"/>
              </a:solidFill>
            </a:ln>
          </p:spPr>
          <p:txBody>
            <a:bodyPr/>
            <a:lstStyle/>
            <a:p>
              <a:endParaRPr lang="en-US"/>
            </a:p>
          </p:txBody>
        </p:sp>
      </p:grpSp>
      <p:sp>
        <p:nvSpPr>
          <p:cNvPr id="10" name="Freeform 10"/>
          <p:cNvSpPr/>
          <p:nvPr/>
        </p:nvSpPr>
        <p:spPr>
          <a:xfrm flipH="1" flipV="1">
            <a:off x="13971742" y="6543178"/>
            <a:ext cx="313811" cy="313811"/>
          </a:xfrm>
          <a:custGeom>
            <a:avLst/>
            <a:gdLst/>
            <a:ahLst/>
            <a:cxnLst/>
            <a:rect l="l" t="t" r="r" b="b"/>
            <a:pathLst>
              <a:path w="313811" h="313811">
                <a:moveTo>
                  <a:pt x="313811" y="313811"/>
                </a:moveTo>
                <a:lnTo>
                  <a:pt x="0" y="313811"/>
                </a:lnTo>
                <a:lnTo>
                  <a:pt x="0" y="0"/>
                </a:lnTo>
                <a:lnTo>
                  <a:pt x="313811" y="0"/>
                </a:lnTo>
                <a:lnTo>
                  <a:pt x="313811" y="313811"/>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28153" y="-168266"/>
            <a:ext cx="1324808" cy="1324808"/>
          </a:xfrm>
          <a:custGeom>
            <a:avLst/>
            <a:gdLst/>
            <a:ahLst/>
            <a:cxnLst/>
            <a:rect l="l" t="t" r="r" b="b"/>
            <a:pathLst>
              <a:path w="1324808" h="1324808">
                <a:moveTo>
                  <a:pt x="0" y="0"/>
                </a:moveTo>
                <a:lnTo>
                  <a:pt x="1324808" y="0"/>
                </a:lnTo>
                <a:lnTo>
                  <a:pt x="1324808" y="1324808"/>
                </a:lnTo>
                <a:lnTo>
                  <a:pt x="0" y="132480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2" name="Group 12"/>
          <p:cNvGrpSpPr/>
          <p:nvPr/>
        </p:nvGrpSpPr>
        <p:grpSpPr>
          <a:xfrm>
            <a:off x="15437549" y="791467"/>
            <a:ext cx="2207230" cy="830005"/>
            <a:chOff x="0" y="0"/>
            <a:chExt cx="2942973" cy="1106673"/>
          </a:xfrm>
        </p:grpSpPr>
        <p:grpSp>
          <p:nvGrpSpPr>
            <p:cNvPr id="13" name="Group 13"/>
            <p:cNvGrpSpPr/>
            <p:nvPr/>
          </p:nvGrpSpPr>
          <p:grpSpPr>
            <a:xfrm>
              <a:off x="0" y="0"/>
              <a:ext cx="2942973" cy="1106673"/>
              <a:chOff x="0" y="0"/>
              <a:chExt cx="750169" cy="282093"/>
            </a:xfrm>
          </p:grpSpPr>
          <p:sp>
            <p:nvSpPr>
              <p:cNvPr id="14" name="Freeform 14"/>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15" name="TextBox 15"/>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16" name="Freeform 16"/>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6"/>
              <a:stretch>
                <a:fillRect/>
              </a:stretch>
            </a:blipFill>
          </p:spPr>
          <p:txBody>
            <a:bodyPr/>
            <a:lstStyle/>
            <a:p>
              <a:endParaRPr lang="en-US"/>
            </a:p>
          </p:txBody>
        </p:sp>
      </p:grpSp>
      <p:sp>
        <p:nvSpPr>
          <p:cNvPr id="17" name="TextBox 17"/>
          <p:cNvSpPr txBox="1"/>
          <p:nvPr/>
        </p:nvSpPr>
        <p:spPr>
          <a:xfrm>
            <a:off x="1740766" y="1650047"/>
            <a:ext cx="4768173" cy="844097"/>
          </a:xfrm>
          <a:prstGeom prst="rect">
            <a:avLst/>
          </a:prstGeom>
        </p:spPr>
        <p:txBody>
          <a:bodyPr lIns="0" tIns="0" rIns="0" bIns="0" rtlCol="0" anchor="t">
            <a:spAutoFit/>
          </a:bodyPr>
          <a:lstStyle/>
          <a:p>
            <a:pPr algn="l">
              <a:lnSpc>
                <a:spcPts val="6582"/>
              </a:lnSpc>
            </a:pPr>
            <a:r>
              <a:rPr lang="en-US" sz="5773">
                <a:solidFill>
                  <a:srgbClr val="002D59"/>
                </a:solidFill>
                <a:latin typeface="Montserrat"/>
                <a:ea typeface="Montserrat"/>
                <a:cs typeface="Montserrat"/>
                <a:sym typeface="Montserrat"/>
              </a:rPr>
              <a:t>What are </a:t>
            </a:r>
          </a:p>
        </p:txBody>
      </p:sp>
      <p:sp>
        <p:nvSpPr>
          <p:cNvPr id="18" name="TextBox 18"/>
          <p:cNvSpPr txBox="1"/>
          <p:nvPr/>
        </p:nvSpPr>
        <p:spPr>
          <a:xfrm>
            <a:off x="1740766" y="2460892"/>
            <a:ext cx="6567063" cy="986817"/>
          </a:xfrm>
          <a:prstGeom prst="rect">
            <a:avLst/>
          </a:prstGeom>
        </p:spPr>
        <p:txBody>
          <a:bodyPr lIns="0" tIns="0" rIns="0" bIns="0" rtlCol="0" anchor="t">
            <a:spAutoFit/>
          </a:bodyPr>
          <a:lstStyle/>
          <a:p>
            <a:pPr algn="l">
              <a:lnSpc>
                <a:spcPts val="8083"/>
              </a:lnSpc>
              <a:spcBef>
                <a:spcPct val="0"/>
              </a:spcBef>
            </a:pPr>
            <a:r>
              <a:rPr lang="en-US" sz="5773" b="1">
                <a:solidFill>
                  <a:srgbClr val="2584C6"/>
                </a:solidFill>
                <a:latin typeface="Montserrat Bold"/>
                <a:ea typeface="Montserrat Bold"/>
                <a:cs typeface="Montserrat Bold"/>
                <a:sym typeface="Montserrat Bold"/>
              </a:rPr>
              <a:t>PFAS chemicals?</a:t>
            </a:r>
          </a:p>
        </p:txBody>
      </p:sp>
      <p:sp>
        <p:nvSpPr>
          <p:cNvPr id="19" name="TextBox 19"/>
          <p:cNvSpPr txBox="1"/>
          <p:nvPr/>
        </p:nvSpPr>
        <p:spPr>
          <a:xfrm>
            <a:off x="1740766" y="5009338"/>
            <a:ext cx="6567063" cy="3508629"/>
          </a:xfrm>
          <a:prstGeom prst="rect">
            <a:avLst/>
          </a:prstGeom>
        </p:spPr>
        <p:txBody>
          <a:bodyPr lIns="0" tIns="0" rIns="0" bIns="0" rtlCol="0" anchor="t">
            <a:spAutoFit/>
          </a:bodyPr>
          <a:lstStyle/>
          <a:p>
            <a:pPr algn="just">
              <a:lnSpc>
                <a:spcPts val="2807"/>
              </a:lnSpc>
            </a:pPr>
            <a:r>
              <a:rPr lang="en-US" sz="1799">
                <a:solidFill>
                  <a:srgbClr val="002D59"/>
                </a:solidFill>
                <a:latin typeface="Montserrat"/>
                <a:ea typeface="Montserrat"/>
                <a:cs typeface="Montserrat"/>
                <a:sym typeface="Montserrat"/>
              </a:rPr>
              <a:t>PFAS are incorporated in turnout gear due to their chemical properties. Their durability, water resistance, and heat resistance make them well-suited for the outer layers of the gear, enabling it to repel water, oils, and other hazardous materials while withstanding high temperatures and flames. </a:t>
            </a:r>
          </a:p>
          <a:p>
            <a:pPr algn="just">
              <a:lnSpc>
                <a:spcPts val="2807"/>
              </a:lnSpc>
            </a:pPr>
            <a:endParaRPr lang="en-US" sz="1799">
              <a:solidFill>
                <a:srgbClr val="002D59"/>
              </a:solidFill>
              <a:latin typeface="Montserrat"/>
              <a:ea typeface="Montserrat"/>
              <a:cs typeface="Montserrat"/>
              <a:sym typeface="Montserrat"/>
            </a:endParaRPr>
          </a:p>
          <a:p>
            <a:pPr algn="just">
              <a:lnSpc>
                <a:spcPts val="2807"/>
              </a:lnSpc>
            </a:pPr>
            <a:r>
              <a:rPr lang="en-US" sz="1799">
                <a:solidFill>
                  <a:srgbClr val="002D59"/>
                </a:solidFill>
                <a:latin typeface="Montserrat"/>
                <a:ea typeface="Montserrat"/>
                <a:cs typeface="Montserrat"/>
                <a:sym typeface="Montserrat"/>
              </a:rPr>
              <a:t>However, the use of PFAS in turnout gear has sparked concerns over potential health risks as these substances can accumulate in the body and the environment. </a:t>
            </a:r>
          </a:p>
        </p:txBody>
      </p:sp>
      <p:sp>
        <p:nvSpPr>
          <p:cNvPr id="20" name="TextBox 20"/>
          <p:cNvSpPr txBox="1"/>
          <p:nvPr/>
        </p:nvSpPr>
        <p:spPr>
          <a:xfrm>
            <a:off x="9833412" y="2512459"/>
            <a:ext cx="3930860" cy="3705607"/>
          </a:xfrm>
          <a:prstGeom prst="rect">
            <a:avLst/>
          </a:prstGeom>
        </p:spPr>
        <p:txBody>
          <a:bodyPr lIns="0" tIns="0" rIns="0" bIns="0" rtlCol="0" anchor="t">
            <a:spAutoFit/>
          </a:bodyPr>
          <a:lstStyle/>
          <a:p>
            <a:pPr algn="l">
              <a:lnSpc>
                <a:spcPts val="4211"/>
              </a:lnSpc>
            </a:pPr>
            <a:r>
              <a:rPr lang="en-US" sz="2699" b="1">
                <a:solidFill>
                  <a:srgbClr val="FFFFFF"/>
                </a:solidFill>
                <a:latin typeface="Montserrat Bold"/>
                <a:ea typeface="Montserrat Bold"/>
                <a:cs typeface="Montserrat Bold"/>
                <a:sym typeface="Montserrat Bold"/>
              </a:rPr>
              <a:t>Purpose of Presentation: </a:t>
            </a:r>
          </a:p>
          <a:p>
            <a:pPr algn="l">
              <a:lnSpc>
                <a:spcPts val="4211"/>
              </a:lnSpc>
            </a:pPr>
            <a:endParaRPr lang="en-US" sz="2699" b="1">
              <a:solidFill>
                <a:srgbClr val="FFFFFF"/>
              </a:solidFill>
              <a:latin typeface="Montserrat Bold"/>
              <a:ea typeface="Montserrat Bold"/>
              <a:cs typeface="Montserrat Bold"/>
              <a:sym typeface="Montserrat Bold"/>
            </a:endParaRPr>
          </a:p>
          <a:p>
            <a:pPr algn="l">
              <a:lnSpc>
                <a:spcPts val="4211"/>
              </a:lnSpc>
            </a:pPr>
            <a:r>
              <a:rPr lang="en-US" sz="2699">
                <a:solidFill>
                  <a:srgbClr val="FFFFFF"/>
                </a:solidFill>
                <a:latin typeface="Montserrat"/>
                <a:ea typeface="Montserrat"/>
                <a:cs typeface="Montserrat"/>
                <a:sym typeface="Montserrat"/>
              </a:rPr>
              <a:t>Explore legal options for recovery of monies spent on turn out gear.</a:t>
            </a:r>
          </a:p>
        </p:txBody>
      </p:sp>
      <p:sp>
        <p:nvSpPr>
          <p:cNvPr id="21" name="TextBox 21"/>
          <p:cNvSpPr txBox="1"/>
          <p:nvPr/>
        </p:nvSpPr>
        <p:spPr>
          <a:xfrm>
            <a:off x="1740766" y="3804523"/>
            <a:ext cx="6682864" cy="899923"/>
          </a:xfrm>
          <a:prstGeom prst="rect">
            <a:avLst/>
          </a:prstGeom>
        </p:spPr>
        <p:txBody>
          <a:bodyPr lIns="0" tIns="0" rIns="0" bIns="0" rtlCol="0" anchor="t">
            <a:spAutoFit/>
          </a:bodyPr>
          <a:lstStyle/>
          <a:p>
            <a:pPr algn="l">
              <a:lnSpc>
                <a:spcPts val="3743"/>
              </a:lnSpc>
            </a:pPr>
            <a:r>
              <a:rPr lang="en-US" sz="2399" b="1">
                <a:solidFill>
                  <a:srgbClr val="002D59"/>
                </a:solidFill>
                <a:latin typeface="Montserrat Bold"/>
                <a:ea typeface="Montserrat Bold"/>
                <a:cs typeface="Montserrat Bold"/>
                <a:sym typeface="Montserrat Bold"/>
              </a:rPr>
              <a:t>WHY ARE THEY USED IN FIREFIGHTER TURNOUT GEAR?</a:t>
            </a:r>
          </a:p>
        </p:txBody>
      </p:sp>
      <p:grpSp>
        <p:nvGrpSpPr>
          <p:cNvPr id="22" name="Group 22"/>
          <p:cNvGrpSpPr/>
          <p:nvPr/>
        </p:nvGrpSpPr>
        <p:grpSpPr>
          <a:xfrm rot="-10800000">
            <a:off x="13913508" y="9753412"/>
            <a:ext cx="4374492" cy="533588"/>
            <a:chOff x="0" y="0"/>
            <a:chExt cx="5832655" cy="711450"/>
          </a:xfrm>
        </p:grpSpPr>
        <p:sp>
          <p:nvSpPr>
            <p:cNvPr id="23" name="AutoShape 23"/>
            <p:cNvSpPr/>
            <p:nvPr/>
          </p:nvSpPr>
          <p:spPr>
            <a:xfrm>
              <a:off x="0" y="0"/>
              <a:ext cx="5832655" cy="711450"/>
            </a:xfrm>
            <a:prstGeom prst="rect">
              <a:avLst/>
            </a:prstGeom>
            <a:solidFill>
              <a:srgbClr val="D2D3D4"/>
            </a:solidFill>
          </p:spPr>
          <p:txBody>
            <a:bodyPr/>
            <a:lstStyle/>
            <a:p>
              <a:endParaRPr lang="en-US"/>
            </a:p>
          </p:txBody>
        </p:sp>
      </p:grpSp>
      <p:sp>
        <p:nvSpPr>
          <p:cNvPr id="24" name="TextBox 24"/>
          <p:cNvSpPr txBox="1"/>
          <p:nvPr/>
        </p:nvSpPr>
        <p:spPr>
          <a:xfrm>
            <a:off x="1391350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4935" y="-223824"/>
            <a:ext cx="4040829" cy="5282482"/>
            <a:chOff x="0" y="0"/>
            <a:chExt cx="693454" cy="906536"/>
          </a:xfrm>
        </p:grpSpPr>
        <p:sp>
          <p:nvSpPr>
            <p:cNvPr id="3" name="Freeform 3"/>
            <p:cNvSpPr/>
            <p:nvPr/>
          </p:nvSpPr>
          <p:spPr>
            <a:xfrm>
              <a:off x="0" y="0"/>
              <a:ext cx="693454" cy="906536"/>
            </a:xfrm>
            <a:custGeom>
              <a:avLst/>
              <a:gdLst/>
              <a:ahLst/>
              <a:cxnLst/>
              <a:rect l="l" t="t" r="r" b="b"/>
              <a:pathLst>
                <a:path w="693454" h="906536">
                  <a:moveTo>
                    <a:pt x="44066" y="0"/>
                  </a:moveTo>
                  <a:lnTo>
                    <a:pt x="649387" y="0"/>
                  </a:lnTo>
                  <a:cubicBezTo>
                    <a:pt x="673725" y="0"/>
                    <a:pt x="693454" y="19729"/>
                    <a:pt x="693454" y="44066"/>
                  </a:cubicBezTo>
                  <a:lnTo>
                    <a:pt x="693454" y="862470"/>
                  </a:lnTo>
                  <a:cubicBezTo>
                    <a:pt x="693454" y="874157"/>
                    <a:pt x="688811" y="885365"/>
                    <a:pt x="680547" y="893629"/>
                  </a:cubicBezTo>
                  <a:cubicBezTo>
                    <a:pt x="672283" y="901893"/>
                    <a:pt x="661075" y="906536"/>
                    <a:pt x="649387" y="906536"/>
                  </a:cubicBezTo>
                  <a:lnTo>
                    <a:pt x="44066" y="906536"/>
                  </a:lnTo>
                  <a:cubicBezTo>
                    <a:pt x="32379" y="906536"/>
                    <a:pt x="21171" y="901893"/>
                    <a:pt x="12907" y="893629"/>
                  </a:cubicBezTo>
                  <a:cubicBezTo>
                    <a:pt x="4643" y="885365"/>
                    <a:pt x="0" y="874157"/>
                    <a:pt x="0" y="862470"/>
                  </a:cubicBezTo>
                  <a:lnTo>
                    <a:pt x="0" y="44066"/>
                  </a:lnTo>
                  <a:cubicBezTo>
                    <a:pt x="0" y="19729"/>
                    <a:pt x="19729" y="0"/>
                    <a:pt x="44066" y="0"/>
                  </a:cubicBezTo>
                  <a:close/>
                </a:path>
              </a:pathLst>
            </a:custGeom>
            <a:blipFill>
              <a:blip r:embed="rId2"/>
              <a:stretch>
                <a:fillRect l="-15363" r="-15363"/>
              </a:stretch>
            </a:blipFill>
          </p:spPr>
          <p:txBody>
            <a:bodyPr/>
            <a:lstStyle/>
            <a:p>
              <a:endParaRPr lang="en-US"/>
            </a:p>
          </p:txBody>
        </p:sp>
      </p:grpSp>
      <p:grpSp>
        <p:nvGrpSpPr>
          <p:cNvPr id="4" name="Group 4"/>
          <p:cNvGrpSpPr/>
          <p:nvPr/>
        </p:nvGrpSpPr>
        <p:grpSpPr>
          <a:xfrm>
            <a:off x="8822206" y="5246327"/>
            <a:ext cx="5461920" cy="5264496"/>
            <a:chOff x="0" y="0"/>
            <a:chExt cx="940532" cy="906536"/>
          </a:xfrm>
        </p:grpSpPr>
        <p:sp>
          <p:nvSpPr>
            <p:cNvPr id="5" name="Freeform 5"/>
            <p:cNvSpPr/>
            <p:nvPr/>
          </p:nvSpPr>
          <p:spPr>
            <a:xfrm>
              <a:off x="0" y="0"/>
              <a:ext cx="940532" cy="906536"/>
            </a:xfrm>
            <a:custGeom>
              <a:avLst/>
              <a:gdLst/>
              <a:ahLst/>
              <a:cxnLst/>
              <a:rect l="l" t="t" r="r" b="b"/>
              <a:pathLst>
                <a:path w="940532" h="906536">
                  <a:moveTo>
                    <a:pt x="32601" y="0"/>
                  </a:moveTo>
                  <a:lnTo>
                    <a:pt x="907931" y="0"/>
                  </a:lnTo>
                  <a:cubicBezTo>
                    <a:pt x="925936" y="0"/>
                    <a:pt x="940532" y="14596"/>
                    <a:pt x="940532" y="32601"/>
                  </a:cubicBezTo>
                  <a:lnTo>
                    <a:pt x="940532" y="873935"/>
                  </a:lnTo>
                  <a:cubicBezTo>
                    <a:pt x="940532" y="891940"/>
                    <a:pt x="925936" y="906536"/>
                    <a:pt x="907931" y="906536"/>
                  </a:cubicBezTo>
                  <a:lnTo>
                    <a:pt x="32601" y="906536"/>
                  </a:lnTo>
                  <a:cubicBezTo>
                    <a:pt x="14596" y="906536"/>
                    <a:pt x="0" y="891940"/>
                    <a:pt x="0" y="873935"/>
                  </a:cubicBezTo>
                  <a:lnTo>
                    <a:pt x="0" y="32601"/>
                  </a:lnTo>
                  <a:cubicBezTo>
                    <a:pt x="0" y="14596"/>
                    <a:pt x="14596" y="0"/>
                    <a:pt x="32601" y="0"/>
                  </a:cubicBezTo>
                  <a:close/>
                </a:path>
              </a:pathLst>
            </a:custGeom>
            <a:blipFill>
              <a:blip r:embed="rId3"/>
              <a:stretch>
                <a:fillRect t="-55625"/>
              </a:stretch>
            </a:blipFill>
          </p:spPr>
          <p:txBody>
            <a:bodyPr/>
            <a:lstStyle/>
            <a:p>
              <a:endParaRPr lang="en-US"/>
            </a:p>
          </p:txBody>
        </p:sp>
      </p:grpSp>
      <p:grpSp>
        <p:nvGrpSpPr>
          <p:cNvPr id="6" name="Group 6"/>
          <p:cNvGrpSpPr/>
          <p:nvPr/>
        </p:nvGrpSpPr>
        <p:grpSpPr>
          <a:xfrm>
            <a:off x="8803546" y="-223824"/>
            <a:ext cx="5480580" cy="5282482"/>
            <a:chOff x="0" y="0"/>
            <a:chExt cx="940532" cy="906536"/>
          </a:xfrm>
        </p:grpSpPr>
        <p:sp>
          <p:nvSpPr>
            <p:cNvPr id="7" name="Freeform 7"/>
            <p:cNvSpPr/>
            <p:nvPr/>
          </p:nvSpPr>
          <p:spPr>
            <a:xfrm>
              <a:off x="0" y="0"/>
              <a:ext cx="940532" cy="906536"/>
            </a:xfrm>
            <a:custGeom>
              <a:avLst/>
              <a:gdLst/>
              <a:ahLst/>
              <a:cxnLst/>
              <a:rect l="l" t="t" r="r" b="b"/>
              <a:pathLst>
                <a:path w="940532" h="906536">
                  <a:moveTo>
                    <a:pt x="32490" y="0"/>
                  </a:moveTo>
                  <a:lnTo>
                    <a:pt x="908042" y="0"/>
                  </a:lnTo>
                  <a:cubicBezTo>
                    <a:pt x="916659" y="0"/>
                    <a:pt x="924923" y="3423"/>
                    <a:pt x="931016" y="9516"/>
                  </a:cubicBezTo>
                  <a:cubicBezTo>
                    <a:pt x="937109" y="15609"/>
                    <a:pt x="940532" y="23873"/>
                    <a:pt x="940532" y="32490"/>
                  </a:cubicBezTo>
                  <a:lnTo>
                    <a:pt x="940532" y="874046"/>
                  </a:lnTo>
                  <a:cubicBezTo>
                    <a:pt x="940532" y="891990"/>
                    <a:pt x="925986" y="906536"/>
                    <a:pt x="908042" y="906536"/>
                  </a:cubicBezTo>
                  <a:lnTo>
                    <a:pt x="32490" y="906536"/>
                  </a:lnTo>
                  <a:cubicBezTo>
                    <a:pt x="23873" y="906536"/>
                    <a:pt x="15609" y="903113"/>
                    <a:pt x="9516" y="897020"/>
                  </a:cubicBezTo>
                  <a:cubicBezTo>
                    <a:pt x="3423" y="890927"/>
                    <a:pt x="0" y="882663"/>
                    <a:pt x="0" y="874046"/>
                  </a:cubicBezTo>
                  <a:lnTo>
                    <a:pt x="0" y="32490"/>
                  </a:lnTo>
                  <a:cubicBezTo>
                    <a:pt x="0" y="23873"/>
                    <a:pt x="3423" y="15609"/>
                    <a:pt x="9516" y="9516"/>
                  </a:cubicBezTo>
                  <a:cubicBezTo>
                    <a:pt x="15609" y="3423"/>
                    <a:pt x="23873" y="0"/>
                    <a:pt x="32490" y="0"/>
                  </a:cubicBezTo>
                  <a:close/>
                </a:path>
              </a:pathLst>
            </a:custGeom>
            <a:blipFill>
              <a:blip r:embed="rId4"/>
              <a:stretch>
                <a:fillRect l="-22334" r="-22334"/>
              </a:stretch>
            </a:blipFill>
          </p:spPr>
          <p:txBody>
            <a:bodyPr/>
            <a:lstStyle/>
            <a:p>
              <a:endParaRPr lang="en-US"/>
            </a:p>
          </p:txBody>
        </p:sp>
      </p:grpSp>
      <p:sp>
        <p:nvSpPr>
          <p:cNvPr id="8" name="Freeform 8"/>
          <p:cNvSpPr/>
          <p:nvPr/>
        </p:nvSpPr>
        <p:spPr>
          <a:xfrm>
            <a:off x="8307828" y="1361222"/>
            <a:ext cx="908452" cy="659763"/>
          </a:xfrm>
          <a:custGeom>
            <a:avLst/>
            <a:gdLst/>
            <a:ahLst/>
            <a:cxnLst/>
            <a:rect l="l" t="t" r="r" b="b"/>
            <a:pathLst>
              <a:path w="908452" h="659763">
                <a:moveTo>
                  <a:pt x="0" y="0"/>
                </a:moveTo>
                <a:lnTo>
                  <a:pt x="908452" y="0"/>
                </a:lnTo>
                <a:lnTo>
                  <a:pt x="908452" y="659763"/>
                </a:lnTo>
                <a:lnTo>
                  <a:pt x="0" y="65976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740766" y="8598537"/>
            <a:ext cx="908452" cy="659763"/>
          </a:xfrm>
          <a:custGeom>
            <a:avLst/>
            <a:gdLst/>
            <a:ahLst/>
            <a:cxnLst/>
            <a:rect l="l" t="t" r="r" b="b"/>
            <a:pathLst>
              <a:path w="908452" h="659763">
                <a:moveTo>
                  <a:pt x="0" y="0"/>
                </a:moveTo>
                <a:lnTo>
                  <a:pt x="908451" y="0"/>
                </a:lnTo>
                <a:lnTo>
                  <a:pt x="908451" y="659763"/>
                </a:lnTo>
                <a:lnTo>
                  <a:pt x="0" y="65976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14474935" y="5246327"/>
            <a:ext cx="4040829" cy="5040673"/>
            <a:chOff x="0" y="0"/>
            <a:chExt cx="994858" cy="1241021"/>
          </a:xfrm>
        </p:grpSpPr>
        <p:sp>
          <p:nvSpPr>
            <p:cNvPr id="11" name="Freeform 11"/>
            <p:cNvSpPr/>
            <p:nvPr/>
          </p:nvSpPr>
          <p:spPr>
            <a:xfrm>
              <a:off x="0" y="0"/>
              <a:ext cx="994858" cy="1241021"/>
            </a:xfrm>
            <a:custGeom>
              <a:avLst/>
              <a:gdLst/>
              <a:ahLst/>
              <a:cxnLst/>
              <a:rect l="l" t="t" r="r" b="b"/>
              <a:pathLst>
                <a:path w="994858" h="1241021">
                  <a:moveTo>
                    <a:pt x="44066" y="0"/>
                  </a:moveTo>
                  <a:lnTo>
                    <a:pt x="950791" y="0"/>
                  </a:lnTo>
                  <a:cubicBezTo>
                    <a:pt x="975129" y="0"/>
                    <a:pt x="994858" y="19729"/>
                    <a:pt x="994858" y="44066"/>
                  </a:cubicBezTo>
                  <a:lnTo>
                    <a:pt x="994858" y="1196955"/>
                  </a:lnTo>
                  <a:cubicBezTo>
                    <a:pt x="994858" y="1208642"/>
                    <a:pt x="990215" y="1219850"/>
                    <a:pt x="981951" y="1228114"/>
                  </a:cubicBezTo>
                  <a:cubicBezTo>
                    <a:pt x="973687" y="1236378"/>
                    <a:pt x="962479" y="1241021"/>
                    <a:pt x="950791" y="1241021"/>
                  </a:cubicBezTo>
                  <a:lnTo>
                    <a:pt x="44066" y="1241021"/>
                  </a:lnTo>
                  <a:cubicBezTo>
                    <a:pt x="19729" y="1241021"/>
                    <a:pt x="0" y="1221292"/>
                    <a:pt x="0" y="1196955"/>
                  </a:cubicBezTo>
                  <a:lnTo>
                    <a:pt x="0" y="44066"/>
                  </a:lnTo>
                  <a:cubicBezTo>
                    <a:pt x="0" y="19729"/>
                    <a:pt x="19729" y="0"/>
                    <a:pt x="44066" y="0"/>
                  </a:cubicBezTo>
                  <a:close/>
                </a:path>
              </a:pathLst>
            </a:custGeom>
            <a:blipFill>
              <a:blip r:embed="rId6"/>
              <a:stretch>
                <a:fillRect t="-27547" r="-137473"/>
              </a:stretch>
            </a:blipFill>
          </p:spPr>
          <p:txBody>
            <a:bodyPr/>
            <a:lstStyle/>
            <a:p>
              <a:endParaRPr lang="en-US"/>
            </a:p>
          </p:txBody>
        </p:sp>
      </p:grpSp>
      <p:sp>
        <p:nvSpPr>
          <p:cNvPr id="12" name="Freeform 12"/>
          <p:cNvSpPr/>
          <p:nvPr/>
        </p:nvSpPr>
        <p:spPr>
          <a:xfrm>
            <a:off x="7288238" y="1028700"/>
            <a:ext cx="1324808" cy="1324808"/>
          </a:xfrm>
          <a:custGeom>
            <a:avLst/>
            <a:gdLst/>
            <a:ahLst/>
            <a:cxnLst/>
            <a:rect l="l" t="t" r="r" b="b"/>
            <a:pathLst>
              <a:path w="1324808" h="1324808">
                <a:moveTo>
                  <a:pt x="0" y="0"/>
                </a:moveTo>
                <a:lnTo>
                  <a:pt x="1324808" y="0"/>
                </a:lnTo>
                <a:lnTo>
                  <a:pt x="1324808" y="1324808"/>
                </a:lnTo>
                <a:lnTo>
                  <a:pt x="0" y="132480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3" name="Group 13"/>
          <p:cNvGrpSpPr/>
          <p:nvPr/>
        </p:nvGrpSpPr>
        <p:grpSpPr>
          <a:xfrm>
            <a:off x="15575443" y="473428"/>
            <a:ext cx="2207230" cy="830005"/>
            <a:chOff x="0" y="0"/>
            <a:chExt cx="2942973" cy="1106673"/>
          </a:xfrm>
        </p:grpSpPr>
        <p:grpSp>
          <p:nvGrpSpPr>
            <p:cNvPr id="14" name="Group 14"/>
            <p:cNvGrpSpPr/>
            <p:nvPr/>
          </p:nvGrpSpPr>
          <p:grpSpPr>
            <a:xfrm>
              <a:off x="0" y="0"/>
              <a:ext cx="2942973" cy="1106673"/>
              <a:chOff x="0" y="0"/>
              <a:chExt cx="750169" cy="282093"/>
            </a:xfrm>
          </p:grpSpPr>
          <p:sp>
            <p:nvSpPr>
              <p:cNvPr id="15" name="Freeform 15"/>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16" name="TextBox 16"/>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17" name="Freeform 17"/>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8"/>
              <a:stretch>
                <a:fillRect/>
              </a:stretch>
            </a:blipFill>
          </p:spPr>
          <p:txBody>
            <a:bodyPr/>
            <a:lstStyle/>
            <a:p>
              <a:endParaRPr lang="en-US"/>
            </a:p>
          </p:txBody>
        </p:sp>
      </p:grpSp>
      <p:sp>
        <p:nvSpPr>
          <p:cNvPr id="18" name="TextBox 18"/>
          <p:cNvSpPr txBox="1"/>
          <p:nvPr/>
        </p:nvSpPr>
        <p:spPr>
          <a:xfrm>
            <a:off x="1740766" y="1341533"/>
            <a:ext cx="5356972" cy="2433447"/>
          </a:xfrm>
          <a:prstGeom prst="rect">
            <a:avLst/>
          </a:prstGeom>
        </p:spPr>
        <p:txBody>
          <a:bodyPr lIns="0" tIns="0" rIns="0" bIns="0" rtlCol="0" anchor="t">
            <a:spAutoFit/>
          </a:bodyPr>
          <a:lstStyle/>
          <a:p>
            <a:pPr algn="l">
              <a:lnSpc>
                <a:spcPts val="6384"/>
              </a:lnSpc>
            </a:pPr>
            <a:r>
              <a:rPr lang="en-US" sz="5600" b="1">
                <a:solidFill>
                  <a:srgbClr val="2584C6"/>
                </a:solidFill>
                <a:latin typeface="Montserrat Bold"/>
                <a:ea typeface="Montserrat Bold"/>
                <a:cs typeface="Montserrat Bold"/>
                <a:sym typeface="Montserrat Bold"/>
              </a:rPr>
              <a:t>PFAS</a:t>
            </a:r>
            <a:r>
              <a:rPr lang="en-US" sz="5600" b="1">
                <a:solidFill>
                  <a:srgbClr val="002D59"/>
                </a:solidFill>
                <a:latin typeface="Montserrat Bold"/>
                <a:ea typeface="Montserrat Bold"/>
                <a:cs typeface="Montserrat Bold"/>
                <a:sym typeface="Montserrat Bold"/>
              </a:rPr>
              <a:t> in Firefighter Turnout Gear</a:t>
            </a:r>
          </a:p>
        </p:txBody>
      </p:sp>
      <p:sp>
        <p:nvSpPr>
          <p:cNvPr id="19" name="TextBox 19"/>
          <p:cNvSpPr txBox="1"/>
          <p:nvPr/>
        </p:nvSpPr>
        <p:spPr>
          <a:xfrm>
            <a:off x="1740766" y="4082182"/>
            <a:ext cx="6567063" cy="433198"/>
          </a:xfrm>
          <a:prstGeom prst="rect">
            <a:avLst/>
          </a:prstGeom>
        </p:spPr>
        <p:txBody>
          <a:bodyPr lIns="0" tIns="0" rIns="0" bIns="0" rtlCol="0" anchor="t">
            <a:spAutoFit/>
          </a:bodyPr>
          <a:lstStyle/>
          <a:p>
            <a:pPr algn="just">
              <a:lnSpc>
                <a:spcPts val="3743"/>
              </a:lnSpc>
            </a:pPr>
            <a:r>
              <a:rPr lang="en-US" sz="2399" b="1">
                <a:solidFill>
                  <a:srgbClr val="002D59"/>
                </a:solidFill>
                <a:latin typeface="Montserrat Bold"/>
                <a:ea typeface="Montserrat Bold"/>
                <a:cs typeface="Montserrat Bold"/>
                <a:sym typeface="Montserrat Bold"/>
              </a:rPr>
              <a:t>What is turnout gear?</a:t>
            </a:r>
          </a:p>
        </p:txBody>
      </p:sp>
      <p:sp>
        <p:nvSpPr>
          <p:cNvPr id="20" name="TextBox 20"/>
          <p:cNvSpPr txBox="1"/>
          <p:nvPr/>
        </p:nvSpPr>
        <p:spPr>
          <a:xfrm>
            <a:off x="1740766" y="6458861"/>
            <a:ext cx="6567063" cy="336804"/>
          </a:xfrm>
          <a:prstGeom prst="rect">
            <a:avLst/>
          </a:prstGeom>
        </p:spPr>
        <p:txBody>
          <a:bodyPr lIns="0" tIns="0" rIns="0" bIns="0" rtlCol="0" anchor="t">
            <a:spAutoFit/>
          </a:bodyPr>
          <a:lstStyle/>
          <a:p>
            <a:pPr algn="just">
              <a:lnSpc>
                <a:spcPts val="2807"/>
              </a:lnSpc>
            </a:pPr>
            <a:r>
              <a:rPr lang="en-US" sz="1799" b="1">
                <a:solidFill>
                  <a:srgbClr val="002D59"/>
                </a:solidFill>
                <a:latin typeface="Montserrat Bold"/>
                <a:ea typeface="Montserrat Bold"/>
                <a:cs typeface="Montserrat Bold"/>
                <a:sym typeface="Montserrat Bold"/>
              </a:rPr>
              <a:t>Key features: </a:t>
            </a:r>
            <a:r>
              <a:rPr lang="en-US" sz="1799">
                <a:solidFill>
                  <a:srgbClr val="002D59"/>
                </a:solidFill>
                <a:latin typeface="Montserrat"/>
                <a:ea typeface="Montserrat"/>
                <a:cs typeface="Montserrat"/>
                <a:sym typeface="Montserrat"/>
              </a:rPr>
              <a:t>Heat and chemical resistance.</a:t>
            </a:r>
          </a:p>
        </p:txBody>
      </p:sp>
      <p:sp>
        <p:nvSpPr>
          <p:cNvPr id="21" name="TextBox 21"/>
          <p:cNvSpPr txBox="1"/>
          <p:nvPr/>
        </p:nvSpPr>
        <p:spPr>
          <a:xfrm>
            <a:off x="1740766" y="7145634"/>
            <a:ext cx="6126934" cy="621030"/>
          </a:xfrm>
          <a:prstGeom prst="rect">
            <a:avLst/>
          </a:prstGeom>
        </p:spPr>
        <p:txBody>
          <a:bodyPr lIns="0" tIns="0" rIns="0" bIns="0" rtlCol="0" anchor="t">
            <a:spAutoFit/>
          </a:bodyPr>
          <a:lstStyle/>
          <a:p>
            <a:pPr algn="l">
              <a:lnSpc>
                <a:spcPts val="2520"/>
              </a:lnSpc>
              <a:spcBef>
                <a:spcPct val="0"/>
              </a:spcBef>
            </a:pPr>
            <a:r>
              <a:rPr lang="en-US" sz="1800" b="1">
                <a:solidFill>
                  <a:srgbClr val="002D59"/>
                </a:solidFill>
                <a:latin typeface="Montserrat Bold"/>
                <a:ea typeface="Montserrat Bold"/>
                <a:cs typeface="Montserrat Bold"/>
                <a:sym typeface="Montserrat Bold"/>
              </a:rPr>
              <a:t>PFAS Usage in Turnout Gear: </a:t>
            </a:r>
            <a:r>
              <a:rPr lang="en-US" sz="1800">
                <a:solidFill>
                  <a:srgbClr val="002D59"/>
                </a:solidFill>
                <a:latin typeface="Montserrat"/>
                <a:ea typeface="Montserrat"/>
                <a:cs typeface="Montserrat"/>
                <a:sym typeface="Montserrat"/>
              </a:rPr>
              <a:t>Hydrophobic coatings to repel water and chemicals</a:t>
            </a:r>
          </a:p>
        </p:txBody>
      </p:sp>
      <p:sp>
        <p:nvSpPr>
          <p:cNvPr id="22" name="TextBox 22"/>
          <p:cNvSpPr txBox="1"/>
          <p:nvPr/>
        </p:nvSpPr>
        <p:spPr>
          <a:xfrm>
            <a:off x="1740766" y="4896380"/>
            <a:ext cx="5431608" cy="1381506"/>
          </a:xfrm>
          <a:prstGeom prst="rect">
            <a:avLst/>
          </a:prstGeom>
        </p:spPr>
        <p:txBody>
          <a:bodyPr lIns="0" tIns="0" rIns="0" bIns="0" rtlCol="0" anchor="t">
            <a:spAutoFit/>
          </a:bodyPr>
          <a:lstStyle/>
          <a:p>
            <a:pPr algn="l">
              <a:lnSpc>
                <a:spcPts val="2232"/>
              </a:lnSpc>
              <a:spcBef>
                <a:spcPct val="0"/>
              </a:spcBef>
            </a:pPr>
            <a:r>
              <a:rPr lang="en-US" sz="1800">
                <a:solidFill>
                  <a:srgbClr val="002D59"/>
                </a:solidFill>
                <a:latin typeface="Montserrat"/>
                <a:ea typeface="Montserrat"/>
                <a:cs typeface="Montserrat"/>
                <a:sym typeface="Montserrat"/>
              </a:rPr>
              <a:t>Specialized protective clothing used by firefighters during emergencies, especially fire responses. It is engineered to offer thermal insulation, shield against heat and flames, and resist water and hazardous substances. </a:t>
            </a:r>
          </a:p>
        </p:txBody>
      </p:sp>
      <p:grpSp>
        <p:nvGrpSpPr>
          <p:cNvPr id="23" name="Group 23"/>
          <p:cNvGrpSpPr/>
          <p:nvPr/>
        </p:nvGrpSpPr>
        <p:grpSpPr>
          <a:xfrm rot="-10800000">
            <a:off x="14047397" y="9753412"/>
            <a:ext cx="4240603" cy="533588"/>
            <a:chOff x="0" y="0"/>
            <a:chExt cx="5654137" cy="711450"/>
          </a:xfrm>
        </p:grpSpPr>
        <p:sp>
          <p:nvSpPr>
            <p:cNvPr id="24" name="AutoShape 24"/>
            <p:cNvSpPr/>
            <p:nvPr/>
          </p:nvSpPr>
          <p:spPr>
            <a:xfrm>
              <a:off x="0" y="0"/>
              <a:ext cx="5654137" cy="711450"/>
            </a:xfrm>
            <a:prstGeom prst="rect">
              <a:avLst/>
            </a:prstGeom>
            <a:solidFill>
              <a:srgbClr val="D2D3D4"/>
            </a:solidFill>
          </p:spPr>
          <p:txBody>
            <a:bodyPr/>
            <a:lstStyle/>
            <a:p>
              <a:endParaRPr lang="en-US"/>
            </a:p>
          </p:txBody>
        </p:sp>
      </p:grpSp>
      <p:sp>
        <p:nvSpPr>
          <p:cNvPr id="25" name="TextBox 25"/>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TotalTime>
  <Words>1635</Words>
  <Application>Microsoft Office PowerPoint</Application>
  <PresentationFormat>Custom</PresentationFormat>
  <Paragraphs>218</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Montserrat</vt:lpstr>
      <vt:lpstr>Montserrat Bold</vt:lpstr>
      <vt:lpstr>Montserrat Italics</vt:lpstr>
      <vt:lpstr>Raleway Bold</vt:lpstr>
      <vt:lpstr>Arial</vt:lpstr>
      <vt:lpstr>Raleway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FTG + Fire Truck</dc:title>
  <dc:creator>User</dc:creator>
  <cp:lastModifiedBy>Hank Naughton</cp:lastModifiedBy>
  <cp:revision>5</cp:revision>
  <dcterms:created xsi:type="dcterms:W3CDTF">2006-08-16T00:00:00Z</dcterms:created>
  <dcterms:modified xsi:type="dcterms:W3CDTF">2026-06-12T14:57:17Z</dcterms:modified>
  <dc:identifier>DAG_tHnTtyU</dc:identifier>
</cp:coreProperties>
</file>